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59" r:id="rId5"/>
    <p:sldId id="260" r:id="rId6"/>
    <p:sldId id="261" r:id="rId7"/>
    <p:sldId id="270" r:id="rId8"/>
    <p:sldId id="262" r:id="rId9"/>
    <p:sldId id="263" r:id="rId10"/>
    <p:sldId id="264" r:id="rId11"/>
    <p:sldId id="271" r:id="rId12"/>
    <p:sldId id="265" r:id="rId13"/>
    <p:sldId id="266" r:id="rId14"/>
    <p:sldId id="267" r:id="rId15"/>
    <p:sldId id="268" r:id="rId16"/>
    <p:sldId id="272" r:id="rId17"/>
    <p:sldId id="269" r:id="rId18"/>
  </p:sldIdLst>
  <p:sldSz cx="18288000" cy="10287000"/>
  <p:notesSz cx="6858000" cy="9144000"/>
  <p:embeddedFontLst>
    <p:embeddedFont>
      <p:font typeface="Calibri" panose="020F0502020204030204" pitchFamily="34" charset="0"/>
      <p:regular r:id="rId19"/>
      <p:bold r:id="rId20"/>
      <p:italic r:id="rId21"/>
      <p:boldItalic r:id="rId22"/>
    </p:embeddedFont>
    <p:embeddedFont>
      <p:font typeface="DM Sans" panose="020B0604020202020204" charset="0"/>
      <p:regular r:id="rId23"/>
    </p:embeddedFont>
    <p:embeddedFont>
      <p:font typeface="Lora Bold" panose="020B0604020202020204" charset="0"/>
      <p:regular r:id="rId24"/>
    </p:embeddedFont>
    <p:embeddedFont>
      <p:font typeface="Lora Bold Italics" panose="020B0604020202020204" charset="0"/>
      <p:regular r:id="rId25"/>
    </p:embeddedFont>
    <p:embeddedFont>
      <p:font typeface="Oswald Bold" panose="020B0604020202020204" charset="0"/>
      <p:regular r:id="rId26"/>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2" d="100"/>
          <a:sy n="52" d="100"/>
        </p:scale>
        <p:origin x="850" y="62"/>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6.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jpeg>
</file>

<file path=ppt/media/image12.png>
</file>

<file path=ppt/media/image13.png>
</file>

<file path=ppt/media/image14.png>
</file>

<file path=ppt/media/image2.png>
</file>

<file path=ppt/media/image3.svg>
</file>

<file path=ppt/media/image4.png>
</file>

<file path=ppt/media/image5.png>
</file>

<file path=ppt/media/image6.svg>
</file>

<file path=ppt/media/image7.jpeg>
</file>

<file path=ppt/media/image8.png>
</file>

<file path=ppt/media/image9.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4/24/2024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4/24/2024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4/24/2024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4/24/2024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4/24/2024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4/24/2024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4/24/2024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4/24/2024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4/24/2024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 Id="rId5" Type="http://schemas.openxmlformats.org/officeDocument/2006/relationships/image" Target="../media/image6.sv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jpe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1.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flipH="1" flipV="1">
            <a:off x="0" y="0"/>
            <a:ext cx="18288000" cy="10287000"/>
          </a:xfrm>
          <a:custGeom>
            <a:avLst/>
            <a:gdLst/>
            <a:ahLst/>
            <a:cxnLst/>
            <a:rect l="l" t="t" r="r" b="b"/>
            <a:pathLst>
              <a:path w="18288000" h="10287000">
                <a:moveTo>
                  <a:pt x="18288000" y="10287000"/>
                </a:moveTo>
                <a:lnTo>
                  <a:pt x="0" y="10287000"/>
                </a:lnTo>
                <a:lnTo>
                  <a:pt x="0" y="0"/>
                </a:lnTo>
                <a:lnTo>
                  <a:pt x="18288000" y="0"/>
                </a:lnTo>
                <a:lnTo>
                  <a:pt x="18288000" y="10287000"/>
                </a:lnTo>
                <a:close/>
              </a:path>
            </a:pathLst>
          </a:custGeom>
          <a:blipFill>
            <a:blip r:embed="rId2"/>
            <a:stretch>
              <a:fillRect t="-38888" b="-38888"/>
            </a:stretch>
          </a:blipFill>
        </p:spPr>
      </p:sp>
      <p:sp>
        <p:nvSpPr>
          <p:cNvPr id="3" name="Freeform 3"/>
          <p:cNvSpPr/>
          <p:nvPr/>
        </p:nvSpPr>
        <p:spPr>
          <a:xfrm rot="7659121">
            <a:off x="15091031" y="5585714"/>
            <a:ext cx="7629294" cy="7828566"/>
          </a:xfrm>
          <a:custGeom>
            <a:avLst/>
            <a:gdLst/>
            <a:ahLst/>
            <a:cxnLst/>
            <a:rect l="l" t="t" r="r" b="b"/>
            <a:pathLst>
              <a:path w="7629294" h="7828566">
                <a:moveTo>
                  <a:pt x="0" y="0"/>
                </a:moveTo>
                <a:lnTo>
                  <a:pt x="7629294" y="0"/>
                </a:lnTo>
                <a:lnTo>
                  <a:pt x="7629294" y="7828566"/>
                </a:lnTo>
                <a:lnTo>
                  <a:pt x="0" y="7828566"/>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sp>
        <p:nvSpPr>
          <p:cNvPr id="4" name="Freeform 4"/>
          <p:cNvSpPr/>
          <p:nvPr/>
        </p:nvSpPr>
        <p:spPr>
          <a:xfrm>
            <a:off x="-3258071" y="-4629150"/>
            <a:ext cx="9022634" cy="9258300"/>
          </a:xfrm>
          <a:custGeom>
            <a:avLst/>
            <a:gdLst/>
            <a:ahLst/>
            <a:cxnLst/>
            <a:rect l="l" t="t" r="r" b="b"/>
            <a:pathLst>
              <a:path w="9022634" h="9258300">
                <a:moveTo>
                  <a:pt x="0" y="0"/>
                </a:moveTo>
                <a:lnTo>
                  <a:pt x="9022634" y="0"/>
                </a:lnTo>
                <a:lnTo>
                  <a:pt x="9022634" y="9258300"/>
                </a:lnTo>
                <a:lnTo>
                  <a:pt x="0" y="9258300"/>
                </a:lnTo>
                <a:lnTo>
                  <a:pt x="0" y="0"/>
                </a:lnTo>
                <a:close/>
              </a:path>
            </a:pathLst>
          </a:custGeom>
          <a:blipFill>
            <a:blip r:embed="rId3">
              <a:extLst>
                <a:ext uri="{96DAC541-7B7A-43D3-8B79-37D633B846F1}">
                  <asvg:svgBlip xmlns:asvg="http://schemas.microsoft.com/office/drawing/2016/SVG/main" r:embed="rId4"/>
                </a:ext>
              </a:extLst>
            </a:blip>
            <a:stretch>
              <a:fillRect/>
            </a:stretch>
          </a:blipFill>
        </p:spPr>
      </p:sp>
      <p:grpSp>
        <p:nvGrpSpPr>
          <p:cNvPr id="5" name="Group 5"/>
          <p:cNvGrpSpPr/>
          <p:nvPr/>
        </p:nvGrpSpPr>
        <p:grpSpPr>
          <a:xfrm>
            <a:off x="4236347" y="3202251"/>
            <a:ext cx="11268056" cy="4778184"/>
            <a:chOff x="0" y="0"/>
            <a:chExt cx="2176045" cy="922745"/>
          </a:xfrm>
        </p:grpSpPr>
        <p:sp>
          <p:nvSpPr>
            <p:cNvPr id="6" name="Freeform 6"/>
            <p:cNvSpPr/>
            <p:nvPr/>
          </p:nvSpPr>
          <p:spPr>
            <a:xfrm>
              <a:off x="0" y="0"/>
              <a:ext cx="2176045" cy="922745"/>
            </a:xfrm>
            <a:custGeom>
              <a:avLst/>
              <a:gdLst/>
              <a:ahLst/>
              <a:cxnLst/>
              <a:rect l="l" t="t" r="r" b="b"/>
              <a:pathLst>
                <a:path w="2176045" h="922745">
                  <a:moveTo>
                    <a:pt x="0" y="0"/>
                  </a:moveTo>
                  <a:lnTo>
                    <a:pt x="2176045" y="0"/>
                  </a:lnTo>
                  <a:lnTo>
                    <a:pt x="2176045" y="922745"/>
                  </a:lnTo>
                  <a:lnTo>
                    <a:pt x="0" y="922745"/>
                  </a:lnTo>
                  <a:close/>
                </a:path>
              </a:pathLst>
            </a:custGeom>
            <a:solidFill>
              <a:srgbClr val="000000">
                <a:alpha val="0"/>
              </a:srgbClr>
            </a:solidFill>
            <a:ln w="38100" cap="sq">
              <a:solidFill>
                <a:srgbClr val="000000"/>
              </a:solidFill>
              <a:prstDash val="solid"/>
              <a:miter/>
            </a:ln>
          </p:spPr>
        </p:sp>
        <p:sp>
          <p:nvSpPr>
            <p:cNvPr id="7" name="TextBox 7"/>
            <p:cNvSpPr txBox="1"/>
            <p:nvPr/>
          </p:nvSpPr>
          <p:spPr>
            <a:xfrm>
              <a:off x="0" y="-19050"/>
              <a:ext cx="2176045" cy="941795"/>
            </a:xfrm>
            <a:prstGeom prst="rect">
              <a:avLst/>
            </a:prstGeom>
          </p:spPr>
          <p:txBody>
            <a:bodyPr lIns="50800" tIns="50800" rIns="50800" bIns="50800" rtlCol="0" anchor="ctr"/>
            <a:lstStyle/>
            <a:p>
              <a:pPr algn="ctr">
                <a:lnSpc>
                  <a:spcPts val="2859"/>
                </a:lnSpc>
              </a:pPr>
              <a:endParaRPr/>
            </a:p>
          </p:txBody>
        </p:sp>
      </p:grpSp>
      <p:sp>
        <p:nvSpPr>
          <p:cNvPr id="8" name="Freeform 8"/>
          <p:cNvSpPr/>
          <p:nvPr/>
        </p:nvSpPr>
        <p:spPr>
          <a:xfrm>
            <a:off x="4444099" y="5591343"/>
            <a:ext cx="2640927" cy="2261328"/>
          </a:xfrm>
          <a:custGeom>
            <a:avLst/>
            <a:gdLst/>
            <a:ahLst/>
            <a:cxnLst/>
            <a:rect l="l" t="t" r="r" b="b"/>
            <a:pathLst>
              <a:path w="2640927" h="2261328">
                <a:moveTo>
                  <a:pt x="0" y="0"/>
                </a:moveTo>
                <a:lnTo>
                  <a:pt x="2640927" y="0"/>
                </a:lnTo>
                <a:lnTo>
                  <a:pt x="2640927" y="2261328"/>
                </a:lnTo>
                <a:lnTo>
                  <a:pt x="0" y="2261328"/>
                </a:lnTo>
                <a:lnTo>
                  <a:pt x="0" y="0"/>
                </a:lnTo>
                <a:close/>
              </a:path>
            </a:pathLst>
          </a:custGeom>
          <a:blipFill>
            <a:blip r:embed="rId5"/>
            <a:stretch>
              <a:fillRect/>
            </a:stretch>
          </a:blipFill>
        </p:spPr>
      </p:sp>
      <p:sp>
        <p:nvSpPr>
          <p:cNvPr id="9" name="TextBox 9"/>
          <p:cNvSpPr txBox="1"/>
          <p:nvPr/>
        </p:nvSpPr>
        <p:spPr>
          <a:xfrm>
            <a:off x="4422297" y="3255136"/>
            <a:ext cx="10896155" cy="2403189"/>
          </a:xfrm>
          <a:prstGeom prst="rect">
            <a:avLst/>
          </a:prstGeom>
        </p:spPr>
        <p:txBody>
          <a:bodyPr lIns="0" tIns="0" rIns="0" bIns="0" rtlCol="0" anchor="t">
            <a:spAutoFit/>
          </a:bodyPr>
          <a:lstStyle/>
          <a:p>
            <a:pPr algn="ctr">
              <a:lnSpc>
                <a:spcPts val="9600"/>
              </a:lnSpc>
            </a:pPr>
            <a:r>
              <a:rPr lang="en-US" sz="6956" spc="681">
                <a:solidFill>
                  <a:srgbClr val="231F20"/>
                </a:solidFill>
                <a:latin typeface="Oswald Bold"/>
              </a:rPr>
              <a:t>DFS/BFS ALGORITHMS IN ZOMATO </a:t>
            </a:r>
          </a:p>
        </p:txBody>
      </p:sp>
      <p:sp>
        <p:nvSpPr>
          <p:cNvPr id="10" name="TextBox 10"/>
          <p:cNvSpPr txBox="1"/>
          <p:nvPr/>
        </p:nvSpPr>
        <p:spPr>
          <a:xfrm>
            <a:off x="7288533" y="6561386"/>
            <a:ext cx="8029920" cy="1171575"/>
          </a:xfrm>
          <a:prstGeom prst="rect">
            <a:avLst/>
          </a:prstGeom>
        </p:spPr>
        <p:txBody>
          <a:bodyPr lIns="0" tIns="0" rIns="0" bIns="0" rtlCol="0" anchor="t">
            <a:spAutoFit/>
          </a:bodyPr>
          <a:lstStyle/>
          <a:p>
            <a:pPr algn="r">
              <a:lnSpc>
                <a:spcPts val="3086"/>
              </a:lnSpc>
            </a:pPr>
            <a:r>
              <a:rPr lang="en-US" sz="2571">
                <a:solidFill>
                  <a:srgbClr val="231F20"/>
                </a:solidFill>
                <a:latin typeface="Oswald Bold Italics"/>
              </a:rPr>
              <a:t>LAVANYA PAKHALE (RA2211028010132)</a:t>
            </a:r>
          </a:p>
          <a:p>
            <a:pPr algn="r">
              <a:lnSpc>
                <a:spcPts val="3086"/>
              </a:lnSpc>
            </a:pPr>
            <a:r>
              <a:rPr lang="en-US" sz="2571">
                <a:solidFill>
                  <a:srgbClr val="231F20"/>
                </a:solidFill>
                <a:latin typeface="Oswald Bold Italics"/>
              </a:rPr>
              <a:t>DEEPSHIKHA KUMARI (RA2211028010134)</a:t>
            </a:r>
          </a:p>
          <a:p>
            <a:pPr algn="r">
              <a:lnSpc>
                <a:spcPts val="3086"/>
              </a:lnSpc>
              <a:spcBef>
                <a:spcPct val="0"/>
              </a:spcBef>
            </a:pPr>
            <a:r>
              <a:rPr lang="en-US" sz="2571">
                <a:solidFill>
                  <a:srgbClr val="231F20"/>
                </a:solidFill>
                <a:latin typeface="Oswald Bold Italics"/>
              </a:rPr>
              <a:t>SHAYAN DEY (RA2211028010135)</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
        <p:cNvGrpSpPr/>
        <p:nvPr/>
      </p:nvGrpSpPr>
      <p:grpSpPr>
        <a:xfrm>
          <a:off x="0" y="0"/>
          <a:ext cx="0" cy="0"/>
          <a:chOff x="0" y="0"/>
          <a:chExt cx="0" cy="0"/>
        </a:xfrm>
      </p:grpSpPr>
      <p:sp>
        <p:nvSpPr>
          <p:cNvPr id="2" name="Freeform 2"/>
          <p:cNvSpPr/>
          <p:nvPr/>
        </p:nvSpPr>
        <p:spPr>
          <a:xfrm>
            <a:off x="557626" y="457168"/>
            <a:ext cx="7761955" cy="9463879"/>
          </a:xfrm>
          <a:custGeom>
            <a:avLst/>
            <a:gdLst/>
            <a:ahLst/>
            <a:cxnLst/>
            <a:rect l="l" t="t" r="r" b="b"/>
            <a:pathLst>
              <a:path w="7761955" h="9463879">
                <a:moveTo>
                  <a:pt x="0" y="0"/>
                </a:moveTo>
                <a:lnTo>
                  <a:pt x="7761955" y="0"/>
                </a:lnTo>
                <a:lnTo>
                  <a:pt x="7761955" y="9463879"/>
                </a:lnTo>
                <a:lnTo>
                  <a:pt x="0" y="9463879"/>
                </a:lnTo>
                <a:lnTo>
                  <a:pt x="0" y="0"/>
                </a:lnTo>
                <a:close/>
              </a:path>
            </a:pathLst>
          </a:custGeom>
          <a:blipFill>
            <a:blip r:embed="rId2"/>
            <a:stretch>
              <a:fillRect/>
            </a:stretch>
          </a:blipFill>
        </p:spPr>
      </p:sp>
      <p:sp>
        <p:nvSpPr>
          <p:cNvPr id="3" name="Freeform 3"/>
          <p:cNvSpPr/>
          <p:nvPr/>
        </p:nvSpPr>
        <p:spPr>
          <a:xfrm>
            <a:off x="8587200" y="2886689"/>
            <a:ext cx="9362128" cy="4513623"/>
          </a:xfrm>
          <a:custGeom>
            <a:avLst/>
            <a:gdLst/>
            <a:ahLst/>
            <a:cxnLst/>
            <a:rect l="l" t="t" r="r" b="b"/>
            <a:pathLst>
              <a:path w="9362128" h="4513623">
                <a:moveTo>
                  <a:pt x="0" y="0"/>
                </a:moveTo>
                <a:lnTo>
                  <a:pt x="9362127" y="0"/>
                </a:lnTo>
                <a:lnTo>
                  <a:pt x="9362127" y="4513622"/>
                </a:lnTo>
                <a:lnTo>
                  <a:pt x="0" y="4513622"/>
                </a:lnTo>
                <a:lnTo>
                  <a:pt x="0" y="0"/>
                </a:lnTo>
                <a:close/>
              </a:path>
            </a:pathLst>
          </a:custGeom>
          <a:blipFill>
            <a:blip r:embed="rId3"/>
            <a:stretch>
              <a:fillRect/>
            </a:stretch>
          </a:blipFill>
        </p:spPr>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AD15472-3FB1-AC79-54CF-11874C9C88A7}"/>
              </a:ext>
            </a:extLst>
          </p:cNvPr>
          <p:cNvPicPr>
            <a:picLocks noChangeAspect="1"/>
          </p:cNvPicPr>
          <p:nvPr/>
        </p:nvPicPr>
        <p:blipFill>
          <a:blip r:embed="rId2"/>
          <a:stretch>
            <a:fillRect/>
          </a:stretch>
        </p:blipFill>
        <p:spPr>
          <a:xfrm>
            <a:off x="1600200" y="1028700"/>
            <a:ext cx="9405240" cy="8497148"/>
          </a:xfrm>
          <a:prstGeom prst="rect">
            <a:avLst/>
          </a:prstGeom>
        </p:spPr>
      </p:pic>
      <p:sp>
        <p:nvSpPr>
          <p:cNvPr id="6" name="TextBox 5">
            <a:extLst>
              <a:ext uri="{FF2B5EF4-FFF2-40B4-BE49-F238E27FC236}">
                <a16:creationId xmlns:a16="http://schemas.microsoft.com/office/drawing/2014/main" id="{C48837F8-1BAD-8CAA-9F13-DCA8762A76F4}"/>
              </a:ext>
            </a:extLst>
          </p:cNvPr>
          <p:cNvSpPr txBox="1"/>
          <p:nvPr/>
        </p:nvSpPr>
        <p:spPr>
          <a:xfrm>
            <a:off x="11963400" y="2705100"/>
            <a:ext cx="5029200" cy="1323439"/>
          </a:xfrm>
          <a:prstGeom prst="rect">
            <a:avLst/>
          </a:prstGeom>
          <a:noFill/>
        </p:spPr>
        <p:txBody>
          <a:bodyPr wrap="square" rtlCol="0">
            <a:spAutoFit/>
          </a:bodyPr>
          <a:lstStyle/>
          <a:p>
            <a:r>
              <a:rPr lang="en-US" sz="4000" b="1" dirty="0"/>
              <a:t>This is how level-order traversal works</a:t>
            </a:r>
            <a:endParaRPr lang="en-IN" sz="4000" b="1" dirty="0"/>
          </a:p>
        </p:txBody>
      </p:sp>
    </p:spTree>
    <p:extLst>
      <p:ext uri="{BB962C8B-B14F-4D97-AF65-F5344CB8AC3E}">
        <p14:creationId xmlns:p14="http://schemas.microsoft.com/office/powerpoint/2010/main" val="259431381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
        <p:cNvGrpSpPr/>
        <p:nvPr/>
      </p:nvGrpSpPr>
      <p:grpSpPr>
        <a:xfrm>
          <a:off x="0" y="0"/>
          <a:ext cx="0" cy="0"/>
          <a:chOff x="0" y="0"/>
          <a:chExt cx="0" cy="0"/>
        </a:xfrm>
      </p:grpSpPr>
      <p:grpSp>
        <p:nvGrpSpPr>
          <p:cNvPr id="2" name="Group 2"/>
          <p:cNvGrpSpPr/>
          <p:nvPr/>
        </p:nvGrpSpPr>
        <p:grpSpPr>
          <a:xfrm>
            <a:off x="1028700" y="1252579"/>
            <a:ext cx="15645937" cy="8365208"/>
            <a:chOff x="0" y="0"/>
            <a:chExt cx="3021485" cy="1615458"/>
          </a:xfrm>
        </p:grpSpPr>
        <p:sp>
          <p:nvSpPr>
            <p:cNvPr id="3" name="Freeform 3"/>
            <p:cNvSpPr/>
            <p:nvPr/>
          </p:nvSpPr>
          <p:spPr>
            <a:xfrm>
              <a:off x="0" y="0"/>
              <a:ext cx="3021485" cy="1615458"/>
            </a:xfrm>
            <a:custGeom>
              <a:avLst/>
              <a:gdLst/>
              <a:ahLst/>
              <a:cxnLst/>
              <a:rect l="l" t="t" r="r" b="b"/>
              <a:pathLst>
                <a:path w="3021485" h="1615458">
                  <a:moveTo>
                    <a:pt x="0" y="0"/>
                  </a:moveTo>
                  <a:lnTo>
                    <a:pt x="3021485" y="0"/>
                  </a:lnTo>
                  <a:lnTo>
                    <a:pt x="3021485" y="1615458"/>
                  </a:lnTo>
                  <a:lnTo>
                    <a:pt x="0" y="1615458"/>
                  </a:lnTo>
                  <a:close/>
                </a:path>
              </a:pathLst>
            </a:custGeom>
            <a:solidFill>
              <a:srgbClr val="000000">
                <a:alpha val="0"/>
              </a:srgbClr>
            </a:solidFill>
            <a:ln w="38100" cap="sq">
              <a:solidFill>
                <a:srgbClr val="000000"/>
              </a:solidFill>
              <a:prstDash val="solid"/>
              <a:miter/>
            </a:ln>
          </p:spPr>
        </p:sp>
        <p:sp>
          <p:nvSpPr>
            <p:cNvPr id="4" name="TextBox 4"/>
            <p:cNvSpPr txBox="1"/>
            <p:nvPr/>
          </p:nvSpPr>
          <p:spPr>
            <a:xfrm>
              <a:off x="0" y="-19050"/>
              <a:ext cx="3021485" cy="1634508"/>
            </a:xfrm>
            <a:prstGeom prst="rect">
              <a:avLst/>
            </a:prstGeom>
          </p:spPr>
          <p:txBody>
            <a:bodyPr lIns="50800" tIns="50800" rIns="50800" bIns="50800" rtlCol="0" anchor="ctr"/>
            <a:lstStyle/>
            <a:p>
              <a:pPr algn="ctr">
                <a:lnSpc>
                  <a:spcPts val="2859"/>
                </a:lnSpc>
              </a:pPr>
              <a:endParaRPr/>
            </a:p>
          </p:txBody>
        </p:sp>
      </p:grpSp>
      <p:sp>
        <p:nvSpPr>
          <p:cNvPr id="5" name="TextBox 5"/>
          <p:cNvSpPr txBox="1"/>
          <p:nvPr/>
        </p:nvSpPr>
        <p:spPr>
          <a:xfrm>
            <a:off x="1258810" y="2584384"/>
            <a:ext cx="15185716" cy="5857875"/>
          </a:xfrm>
          <a:prstGeom prst="rect">
            <a:avLst/>
          </a:prstGeom>
        </p:spPr>
        <p:txBody>
          <a:bodyPr lIns="0" tIns="0" rIns="0" bIns="0" rtlCol="0" anchor="t">
            <a:spAutoFit/>
          </a:bodyPr>
          <a:lstStyle/>
          <a:p>
            <a:pPr marL="518160" lvl="1" indent="-259080">
              <a:lnSpc>
                <a:spcPts val="2879"/>
              </a:lnSpc>
              <a:buFont typeface="Arial"/>
              <a:buChar char="•"/>
            </a:pPr>
            <a:r>
              <a:rPr lang="en-US" sz="2400">
                <a:solidFill>
                  <a:srgbClr val="000000"/>
                </a:solidFill>
                <a:latin typeface="Lora Bold Italics"/>
              </a:rPr>
              <a:t>DFS:</a:t>
            </a:r>
          </a:p>
          <a:p>
            <a:pPr marL="518160" lvl="1" indent="-259080">
              <a:lnSpc>
                <a:spcPts val="2879"/>
              </a:lnSpc>
              <a:buFont typeface="Arial"/>
              <a:buChar char="•"/>
            </a:pPr>
            <a:r>
              <a:rPr lang="en-US" sz="2400" u="sng">
                <a:solidFill>
                  <a:srgbClr val="000000"/>
                </a:solidFill>
                <a:latin typeface="Lora Bold Italics"/>
              </a:rPr>
              <a:t>Time Complexity</a:t>
            </a:r>
            <a:r>
              <a:rPr lang="en-US" sz="2400">
                <a:solidFill>
                  <a:srgbClr val="000000"/>
                </a:solidFill>
                <a:latin typeface="Lora Bold Italics"/>
              </a:rPr>
              <a:t>: O(V + E), where V is the number of menu items (vertices) and E is the number of connections between items.</a:t>
            </a:r>
          </a:p>
          <a:p>
            <a:pPr>
              <a:lnSpc>
                <a:spcPts val="2879"/>
              </a:lnSpc>
            </a:pPr>
            <a:r>
              <a:rPr lang="en-US" sz="2400">
                <a:solidFill>
                  <a:srgbClr val="000000"/>
                </a:solidFill>
                <a:latin typeface="Lora Bold Italics"/>
              </a:rPr>
              <a:t> </a:t>
            </a:r>
          </a:p>
          <a:p>
            <a:pPr marL="518160" lvl="1" indent="-259080">
              <a:lnSpc>
                <a:spcPts val="2879"/>
              </a:lnSpc>
              <a:buFont typeface="Arial"/>
              <a:buChar char="•"/>
            </a:pPr>
            <a:r>
              <a:rPr lang="en-US" sz="2400">
                <a:solidFill>
                  <a:srgbClr val="000000"/>
                </a:solidFill>
                <a:latin typeface="Lora Bold Italics"/>
              </a:rPr>
              <a:t> In the context of menu browsing, each menu item can be considered a vertex, and the connections between items represent relationships such as subcategories or similar items.</a:t>
            </a:r>
          </a:p>
          <a:p>
            <a:pPr>
              <a:lnSpc>
                <a:spcPts val="2879"/>
              </a:lnSpc>
            </a:pPr>
            <a:endParaRPr lang="en-US" sz="2400">
              <a:solidFill>
                <a:srgbClr val="000000"/>
              </a:solidFill>
              <a:latin typeface="Lora Bold Italics"/>
            </a:endParaRPr>
          </a:p>
          <a:p>
            <a:pPr marL="518160" lvl="1" indent="-259080">
              <a:lnSpc>
                <a:spcPts val="2879"/>
              </a:lnSpc>
              <a:buFont typeface="Arial"/>
              <a:buChar char="•"/>
            </a:pPr>
            <a:r>
              <a:rPr lang="en-US" sz="2400">
                <a:solidFill>
                  <a:srgbClr val="000000"/>
                </a:solidFill>
                <a:latin typeface="Lora Bold Italics"/>
              </a:rPr>
              <a:t> The DFS algorithm traverses through each menu item and explores its connections. It continues this process until all items have been visited, which contributes to the time complexity.</a:t>
            </a:r>
          </a:p>
          <a:p>
            <a:pPr>
              <a:lnSpc>
                <a:spcPts val="2879"/>
              </a:lnSpc>
            </a:pPr>
            <a:endParaRPr lang="en-US" sz="2400">
              <a:solidFill>
                <a:srgbClr val="000000"/>
              </a:solidFill>
              <a:latin typeface="Lora Bold Italics"/>
            </a:endParaRPr>
          </a:p>
          <a:p>
            <a:pPr marL="518160" lvl="1" indent="-259080">
              <a:lnSpc>
                <a:spcPts val="2879"/>
              </a:lnSpc>
              <a:buFont typeface="Arial"/>
              <a:buChar char="•"/>
            </a:pPr>
            <a:r>
              <a:rPr lang="en-US" sz="2400" u="sng">
                <a:solidFill>
                  <a:srgbClr val="000000"/>
                </a:solidFill>
                <a:latin typeface="Lora Bold Italics"/>
              </a:rPr>
              <a:t>Space Complexity</a:t>
            </a:r>
            <a:r>
              <a:rPr lang="en-US" sz="2400">
                <a:solidFill>
                  <a:srgbClr val="000000"/>
                </a:solidFill>
                <a:latin typeface="Lora Bold Italics"/>
              </a:rPr>
              <a:t>: O(V) for the stack used in recursive DFS.</a:t>
            </a:r>
          </a:p>
          <a:p>
            <a:pPr>
              <a:lnSpc>
                <a:spcPts val="2879"/>
              </a:lnSpc>
            </a:pPr>
            <a:endParaRPr lang="en-US" sz="2400">
              <a:solidFill>
                <a:srgbClr val="000000"/>
              </a:solidFill>
              <a:latin typeface="Lora Bold Italics"/>
            </a:endParaRPr>
          </a:p>
          <a:p>
            <a:pPr marL="518160" lvl="1" indent="-259080">
              <a:lnSpc>
                <a:spcPts val="2879"/>
              </a:lnSpc>
              <a:buFont typeface="Arial"/>
              <a:buChar char="•"/>
            </a:pPr>
            <a:r>
              <a:rPr lang="en-US" sz="2400">
                <a:solidFill>
                  <a:srgbClr val="000000"/>
                </a:solidFill>
                <a:latin typeface="Lora Bold Italics"/>
              </a:rPr>
              <a:t> In a recursive implementation of DFS, a stack is used to keep track of the nodes to visit. As the DFS algorithm progresses deeper into the menu hierarchy, nodes are pushed onto the stack, potentially leading to a space complexity proportional to the number of menu items (vertices) in the worst case.</a:t>
            </a:r>
          </a:p>
          <a:p>
            <a:pPr>
              <a:lnSpc>
                <a:spcPts val="2879"/>
              </a:lnSpc>
            </a:pPr>
            <a:endParaRPr lang="en-US" sz="2400">
              <a:solidFill>
                <a:srgbClr val="000000"/>
              </a:solidFill>
              <a:latin typeface="Lora Bold Italics"/>
            </a:endParaRPr>
          </a:p>
        </p:txBody>
      </p:sp>
      <p:sp>
        <p:nvSpPr>
          <p:cNvPr id="6" name="TextBox 6"/>
          <p:cNvSpPr txBox="1"/>
          <p:nvPr/>
        </p:nvSpPr>
        <p:spPr>
          <a:xfrm>
            <a:off x="1258810" y="1538877"/>
            <a:ext cx="15185716" cy="657225"/>
          </a:xfrm>
          <a:prstGeom prst="rect">
            <a:avLst/>
          </a:prstGeom>
        </p:spPr>
        <p:txBody>
          <a:bodyPr lIns="0" tIns="0" rIns="0" bIns="0" rtlCol="0" anchor="t">
            <a:spAutoFit/>
          </a:bodyPr>
          <a:lstStyle/>
          <a:p>
            <a:pPr algn="ctr">
              <a:lnSpc>
                <a:spcPts val="5126"/>
              </a:lnSpc>
              <a:spcBef>
                <a:spcPct val="0"/>
              </a:spcBef>
            </a:pPr>
            <a:r>
              <a:rPr lang="en-US" sz="4271">
                <a:solidFill>
                  <a:srgbClr val="000000"/>
                </a:solidFill>
                <a:latin typeface="Oswald Bold Italics"/>
              </a:rPr>
              <a:t>TIME AND SPACE COMPLEXITY IN DFS</a:t>
            </a:r>
          </a:p>
        </p:txBody>
      </p:sp>
      <p:sp>
        <p:nvSpPr>
          <p:cNvPr id="7" name="Freeform 7"/>
          <p:cNvSpPr/>
          <p:nvPr/>
        </p:nvSpPr>
        <p:spPr>
          <a:xfrm>
            <a:off x="-4825425" y="-5473315"/>
            <a:ext cx="9022634" cy="9258300"/>
          </a:xfrm>
          <a:custGeom>
            <a:avLst/>
            <a:gdLst/>
            <a:ahLst/>
            <a:cxnLst/>
            <a:rect l="l" t="t" r="r" b="b"/>
            <a:pathLst>
              <a:path w="9022634" h="9258300">
                <a:moveTo>
                  <a:pt x="0" y="0"/>
                </a:moveTo>
                <a:lnTo>
                  <a:pt x="9022634" y="0"/>
                </a:lnTo>
                <a:lnTo>
                  <a:pt x="9022634" y="9258300"/>
                </a:lnTo>
                <a:lnTo>
                  <a:pt x="0" y="92583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8" name="Freeform 8"/>
          <p:cNvSpPr/>
          <p:nvPr/>
        </p:nvSpPr>
        <p:spPr>
          <a:xfrm rot="7659121">
            <a:off x="15666314" y="5860558"/>
            <a:ext cx="7629294" cy="7828566"/>
          </a:xfrm>
          <a:custGeom>
            <a:avLst/>
            <a:gdLst/>
            <a:ahLst/>
            <a:cxnLst/>
            <a:rect l="l" t="t" r="r" b="b"/>
            <a:pathLst>
              <a:path w="7629294" h="7828566">
                <a:moveTo>
                  <a:pt x="0" y="0"/>
                </a:moveTo>
                <a:lnTo>
                  <a:pt x="7629294" y="0"/>
                </a:lnTo>
                <a:lnTo>
                  <a:pt x="7629294" y="7828566"/>
                </a:lnTo>
                <a:lnTo>
                  <a:pt x="0" y="782856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
        <p:cNvGrpSpPr/>
        <p:nvPr/>
      </p:nvGrpSpPr>
      <p:grpSpPr>
        <a:xfrm>
          <a:off x="0" y="0"/>
          <a:ext cx="0" cy="0"/>
          <a:chOff x="0" y="0"/>
          <a:chExt cx="0" cy="0"/>
        </a:xfrm>
      </p:grpSpPr>
      <p:grpSp>
        <p:nvGrpSpPr>
          <p:cNvPr id="2" name="Group 2"/>
          <p:cNvGrpSpPr/>
          <p:nvPr/>
        </p:nvGrpSpPr>
        <p:grpSpPr>
          <a:xfrm>
            <a:off x="1028700" y="1252579"/>
            <a:ext cx="15645937" cy="8365208"/>
            <a:chOff x="0" y="0"/>
            <a:chExt cx="3021485" cy="1615458"/>
          </a:xfrm>
        </p:grpSpPr>
        <p:sp>
          <p:nvSpPr>
            <p:cNvPr id="3" name="Freeform 3"/>
            <p:cNvSpPr/>
            <p:nvPr/>
          </p:nvSpPr>
          <p:spPr>
            <a:xfrm>
              <a:off x="0" y="0"/>
              <a:ext cx="3021485" cy="1615458"/>
            </a:xfrm>
            <a:custGeom>
              <a:avLst/>
              <a:gdLst/>
              <a:ahLst/>
              <a:cxnLst/>
              <a:rect l="l" t="t" r="r" b="b"/>
              <a:pathLst>
                <a:path w="3021485" h="1615458">
                  <a:moveTo>
                    <a:pt x="0" y="0"/>
                  </a:moveTo>
                  <a:lnTo>
                    <a:pt x="3021485" y="0"/>
                  </a:lnTo>
                  <a:lnTo>
                    <a:pt x="3021485" y="1615458"/>
                  </a:lnTo>
                  <a:lnTo>
                    <a:pt x="0" y="1615458"/>
                  </a:lnTo>
                  <a:close/>
                </a:path>
              </a:pathLst>
            </a:custGeom>
            <a:solidFill>
              <a:srgbClr val="000000">
                <a:alpha val="0"/>
              </a:srgbClr>
            </a:solidFill>
            <a:ln w="38100" cap="sq">
              <a:solidFill>
                <a:srgbClr val="000000"/>
              </a:solidFill>
              <a:prstDash val="solid"/>
              <a:miter/>
            </a:ln>
          </p:spPr>
        </p:sp>
        <p:sp>
          <p:nvSpPr>
            <p:cNvPr id="4" name="TextBox 4"/>
            <p:cNvSpPr txBox="1"/>
            <p:nvPr/>
          </p:nvSpPr>
          <p:spPr>
            <a:xfrm>
              <a:off x="0" y="-19050"/>
              <a:ext cx="3021485" cy="1634508"/>
            </a:xfrm>
            <a:prstGeom prst="rect">
              <a:avLst/>
            </a:prstGeom>
          </p:spPr>
          <p:txBody>
            <a:bodyPr lIns="50800" tIns="50800" rIns="50800" bIns="50800" rtlCol="0" anchor="ctr"/>
            <a:lstStyle/>
            <a:p>
              <a:pPr algn="ctr">
                <a:lnSpc>
                  <a:spcPts val="2859"/>
                </a:lnSpc>
              </a:pPr>
              <a:endParaRPr/>
            </a:p>
          </p:txBody>
        </p:sp>
      </p:grpSp>
      <p:sp>
        <p:nvSpPr>
          <p:cNvPr id="5" name="TextBox 5"/>
          <p:cNvSpPr txBox="1"/>
          <p:nvPr/>
        </p:nvSpPr>
        <p:spPr>
          <a:xfrm>
            <a:off x="1219976" y="1964910"/>
            <a:ext cx="15270100" cy="6943725"/>
          </a:xfrm>
          <a:prstGeom prst="rect">
            <a:avLst/>
          </a:prstGeom>
        </p:spPr>
        <p:txBody>
          <a:bodyPr lIns="0" tIns="0" rIns="0" bIns="0" rtlCol="0" anchor="t">
            <a:spAutoFit/>
          </a:bodyPr>
          <a:lstStyle/>
          <a:p>
            <a:pPr>
              <a:lnSpc>
                <a:spcPts val="2881"/>
              </a:lnSpc>
              <a:spcBef>
                <a:spcPct val="0"/>
              </a:spcBef>
            </a:pPr>
            <a:r>
              <a:rPr lang="en-US" sz="2401">
                <a:solidFill>
                  <a:srgbClr val="000000"/>
                </a:solidFill>
                <a:latin typeface="Lora Bold Italics"/>
              </a:rPr>
              <a:t>DFS (Depth-First Search):</a:t>
            </a:r>
          </a:p>
          <a:p>
            <a:pPr>
              <a:lnSpc>
                <a:spcPts val="2881"/>
              </a:lnSpc>
              <a:spcBef>
                <a:spcPct val="0"/>
              </a:spcBef>
            </a:pPr>
            <a:endParaRPr lang="en-US" sz="2401">
              <a:solidFill>
                <a:srgbClr val="000000"/>
              </a:solidFill>
              <a:latin typeface="Lora Bold Italics"/>
            </a:endParaRPr>
          </a:p>
          <a:p>
            <a:pPr>
              <a:lnSpc>
                <a:spcPts val="2881"/>
              </a:lnSpc>
              <a:spcBef>
                <a:spcPct val="0"/>
              </a:spcBef>
            </a:pPr>
            <a:r>
              <a:rPr lang="en-US" sz="2401">
                <a:solidFill>
                  <a:srgbClr val="000000"/>
                </a:solidFill>
                <a:latin typeface="Lora Bold Italics"/>
              </a:rPr>
              <a:t>Best Case:</a:t>
            </a:r>
          </a:p>
          <a:p>
            <a:pPr>
              <a:lnSpc>
                <a:spcPts val="2881"/>
              </a:lnSpc>
              <a:spcBef>
                <a:spcPct val="0"/>
              </a:spcBef>
            </a:pPr>
            <a:endParaRPr lang="en-US" sz="2401">
              <a:solidFill>
                <a:srgbClr val="000000"/>
              </a:solidFill>
              <a:latin typeface="Lora Bold Italics"/>
            </a:endParaRPr>
          </a:p>
          <a:p>
            <a:pPr marL="518388" lvl="1" indent="-259194">
              <a:lnSpc>
                <a:spcPts val="2881"/>
              </a:lnSpc>
              <a:buFont typeface="Arial"/>
              <a:buChar char="•"/>
            </a:pPr>
            <a:r>
              <a:rPr lang="en-US" sz="2401">
                <a:solidFill>
                  <a:srgbClr val="000000"/>
                </a:solidFill>
                <a:latin typeface="Lora Bold Italics"/>
              </a:rPr>
              <a:t>The best-case scenario occurs when the desired item is located near the root of the menu hierarchy. In this case, DFS may find the item quickly, resulting in a time complexity of O(1) or close to constant time.</a:t>
            </a:r>
          </a:p>
          <a:p>
            <a:pPr>
              <a:lnSpc>
                <a:spcPts val="2881"/>
              </a:lnSpc>
              <a:spcBef>
                <a:spcPct val="0"/>
              </a:spcBef>
            </a:pPr>
            <a:endParaRPr lang="en-US" sz="2401">
              <a:solidFill>
                <a:srgbClr val="000000"/>
              </a:solidFill>
              <a:latin typeface="Lora Bold Italics"/>
            </a:endParaRPr>
          </a:p>
          <a:p>
            <a:pPr>
              <a:lnSpc>
                <a:spcPts val="2881"/>
              </a:lnSpc>
              <a:spcBef>
                <a:spcPct val="0"/>
              </a:spcBef>
            </a:pPr>
            <a:r>
              <a:rPr lang="en-US" sz="2401">
                <a:solidFill>
                  <a:srgbClr val="000000"/>
                </a:solidFill>
                <a:latin typeface="Lora Bold Italics"/>
              </a:rPr>
              <a:t>Worst Case:</a:t>
            </a:r>
          </a:p>
          <a:p>
            <a:pPr>
              <a:lnSpc>
                <a:spcPts val="2881"/>
              </a:lnSpc>
              <a:spcBef>
                <a:spcPct val="0"/>
              </a:spcBef>
            </a:pPr>
            <a:endParaRPr lang="en-US" sz="2401">
              <a:solidFill>
                <a:srgbClr val="000000"/>
              </a:solidFill>
              <a:latin typeface="Lora Bold Italics"/>
            </a:endParaRPr>
          </a:p>
          <a:p>
            <a:pPr marL="518388" lvl="1" indent="-259194">
              <a:lnSpc>
                <a:spcPts val="2881"/>
              </a:lnSpc>
              <a:buFont typeface="Arial"/>
              <a:buChar char="•"/>
            </a:pPr>
            <a:r>
              <a:rPr lang="en-US" sz="2401">
                <a:solidFill>
                  <a:srgbClr val="000000"/>
                </a:solidFill>
                <a:latin typeface="Lora Bold Italics"/>
              </a:rPr>
              <a:t>The worst-case scenario happens when the desired item is located deep down in the menu hierarchy or when the menu structure is heavily branched. In such cases, DFS may traverse the entire depth of the menu, resulting in a time complexity of O(D), where D is the depth of the menu.</a:t>
            </a:r>
          </a:p>
          <a:p>
            <a:pPr>
              <a:lnSpc>
                <a:spcPts val="2881"/>
              </a:lnSpc>
              <a:spcBef>
                <a:spcPct val="0"/>
              </a:spcBef>
            </a:pPr>
            <a:endParaRPr lang="en-US" sz="2401">
              <a:solidFill>
                <a:srgbClr val="000000"/>
              </a:solidFill>
              <a:latin typeface="Lora Bold Italics"/>
            </a:endParaRPr>
          </a:p>
          <a:p>
            <a:pPr>
              <a:lnSpc>
                <a:spcPts val="2881"/>
              </a:lnSpc>
              <a:spcBef>
                <a:spcPct val="0"/>
              </a:spcBef>
            </a:pPr>
            <a:r>
              <a:rPr lang="en-US" sz="2401">
                <a:solidFill>
                  <a:srgbClr val="000000"/>
                </a:solidFill>
                <a:latin typeface="Lora Bold Italics"/>
              </a:rPr>
              <a:t>Average Case:</a:t>
            </a:r>
          </a:p>
          <a:p>
            <a:pPr>
              <a:lnSpc>
                <a:spcPts val="2881"/>
              </a:lnSpc>
              <a:spcBef>
                <a:spcPct val="0"/>
              </a:spcBef>
            </a:pPr>
            <a:endParaRPr lang="en-US" sz="2401">
              <a:solidFill>
                <a:srgbClr val="000000"/>
              </a:solidFill>
              <a:latin typeface="Lora Bold Italics"/>
            </a:endParaRPr>
          </a:p>
          <a:p>
            <a:pPr marL="518388" lvl="1" indent="-259194">
              <a:lnSpc>
                <a:spcPts val="2881"/>
              </a:lnSpc>
              <a:buFont typeface="Arial"/>
              <a:buChar char="•"/>
            </a:pPr>
            <a:r>
              <a:rPr lang="en-US" sz="2401">
                <a:solidFill>
                  <a:srgbClr val="000000"/>
                </a:solidFill>
                <a:latin typeface="Lora Bold Italics"/>
              </a:rPr>
              <a:t>The average-case time complexity of DFS is often difficult to determine precisely, as it depends on the specific characteristics of the menu structure and user browsing patterns. However, in many practical scenarios, DFS tends to be efficient in finding items due to its deep exploration nature.</a:t>
            </a:r>
          </a:p>
          <a:p>
            <a:pPr>
              <a:lnSpc>
                <a:spcPts val="2881"/>
              </a:lnSpc>
              <a:spcBef>
                <a:spcPct val="0"/>
              </a:spcBef>
            </a:pPr>
            <a:endParaRPr lang="en-US" sz="2401">
              <a:solidFill>
                <a:srgbClr val="000000"/>
              </a:solidFill>
              <a:latin typeface="Lora Bold Italics"/>
            </a:endParaRPr>
          </a:p>
        </p:txBody>
      </p:sp>
      <p:sp>
        <p:nvSpPr>
          <p:cNvPr id="6" name="Freeform 6"/>
          <p:cNvSpPr/>
          <p:nvPr/>
        </p:nvSpPr>
        <p:spPr>
          <a:xfrm>
            <a:off x="-4825425" y="-5473315"/>
            <a:ext cx="9022634" cy="9258300"/>
          </a:xfrm>
          <a:custGeom>
            <a:avLst/>
            <a:gdLst/>
            <a:ahLst/>
            <a:cxnLst/>
            <a:rect l="l" t="t" r="r" b="b"/>
            <a:pathLst>
              <a:path w="9022634" h="9258300">
                <a:moveTo>
                  <a:pt x="0" y="0"/>
                </a:moveTo>
                <a:lnTo>
                  <a:pt x="9022634" y="0"/>
                </a:lnTo>
                <a:lnTo>
                  <a:pt x="9022634" y="9258300"/>
                </a:lnTo>
                <a:lnTo>
                  <a:pt x="0" y="92583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7" name="Freeform 7"/>
          <p:cNvSpPr/>
          <p:nvPr/>
        </p:nvSpPr>
        <p:spPr>
          <a:xfrm rot="7659121">
            <a:off x="15666314" y="5860558"/>
            <a:ext cx="7629294" cy="7828566"/>
          </a:xfrm>
          <a:custGeom>
            <a:avLst/>
            <a:gdLst/>
            <a:ahLst/>
            <a:cxnLst/>
            <a:rect l="l" t="t" r="r" b="b"/>
            <a:pathLst>
              <a:path w="7629294" h="7828566">
                <a:moveTo>
                  <a:pt x="0" y="0"/>
                </a:moveTo>
                <a:lnTo>
                  <a:pt x="7629294" y="0"/>
                </a:lnTo>
                <a:lnTo>
                  <a:pt x="7629294" y="7828566"/>
                </a:lnTo>
                <a:lnTo>
                  <a:pt x="0" y="782856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
        <p:cNvGrpSpPr/>
        <p:nvPr/>
      </p:nvGrpSpPr>
      <p:grpSpPr>
        <a:xfrm>
          <a:off x="0" y="0"/>
          <a:ext cx="0" cy="0"/>
          <a:chOff x="0" y="0"/>
          <a:chExt cx="0" cy="0"/>
        </a:xfrm>
      </p:grpSpPr>
      <p:grpSp>
        <p:nvGrpSpPr>
          <p:cNvPr id="2" name="Group 2"/>
          <p:cNvGrpSpPr/>
          <p:nvPr/>
        </p:nvGrpSpPr>
        <p:grpSpPr>
          <a:xfrm>
            <a:off x="1028700" y="1252579"/>
            <a:ext cx="15645937" cy="8365208"/>
            <a:chOff x="0" y="0"/>
            <a:chExt cx="3021485" cy="1615458"/>
          </a:xfrm>
        </p:grpSpPr>
        <p:sp>
          <p:nvSpPr>
            <p:cNvPr id="3" name="Freeform 3"/>
            <p:cNvSpPr/>
            <p:nvPr/>
          </p:nvSpPr>
          <p:spPr>
            <a:xfrm>
              <a:off x="0" y="0"/>
              <a:ext cx="3021485" cy="1615458"/>
            </a:xfrm>
            <a:custGeom>
              <a:avLst/>
              <a:gdLst/>
              <a:ahLst/>
              <a:cxnLst/>
              <a:rect l="l" t="t" r="r" b="b"/>
              <a:pathLst>
                <a:path w="3021485" h="1615458">
                  <a:moveTo>
                    <a:pt x="0" y="0"/>
                  </a:moveTo>
                  <a:lnTo>
                    <a:pt x="3021485" y="0"/>
                  </a:lnTo>
                  <a:lnTo>
                    <a:pt x="3021485" y="1615458"/>
                  </a:lnTo>
                  <a:lnTo>
                    <a:pt x="0" y="1615458"/>
                  </a:lnTo>
                  <a:close/>
                </a:path>
              </a:pathLst>
            </a:custGeom>
            <a:solidFill>
              <a:srgbClr val="000000">
                <a:alpha val="0"/>
              </a:srgbClr>
            </a:solidFill>
            <a:ln w="38100" cap="sq">
              <a:solidFill>
                <a:srgbClr val="000000"/>
              </a:solidFill>
              <a:prstDash val="solid"/>
              <a:miter/>
            </a:ln>
          </p:spPr>
        </p:sp>
        <p:sp>
          <p:nvSpPr>
            <p:cNvPr id="4" name="TextBox 4"/>
            <p:cNvSpPr txBox="1"/>
            <p:nvPr/>
          </p:nvSpPr>
          <p:spPr>
            <a:xfrm>
              <a:off x="0" y="-19050"/>
              <a:ext cx="3021485" cy="1634508"/>
            </a:xfrm>
            <a:prstGeom prst="rect">
              <a:avLst/>
            </a:prstGeom>
          </p:spPr>
          <p:txBody>
            <a:bodyPr lIns="50800" tIns="50800" rIns="50800" bIns="50800" rtlCol="0" anchor="ctr"/>
            <a:lstStyle/>
            <a:p>
              <a:pPr algn="ctr">
                <a:lnSpc>
                  <a:spcPts val="2859"/>
                </a:lnSpc>
              </a:pPr>
              <a:endParaRPr/>
            </a:p>
          </p:txBody>
        </p:sp>
      </p:grpSp>
      <p:sp>
        <p:nvSpPr>
          <p:cNvPr id="5" name="TextBox 5"/>
          <p:cNvSpPr txBox="1"/>
          <p:nvPr/>
        </p:nvSpPr>
        <p:spPr>
          <a:xfrm>
            <a:off x="1258810" y="1538877"/>
            <a:ext cx="15185716" cy="657225"/>
          </a:xfrm>
          <a:prstGeom prst="rect">
            <a:avLst/>
          </a:prstGeom>
        </p:spPr>
        <p:txBody>
          <a:bodyPr lIns="0" tIns="0" rIns="0" bIns="0" rtlCol="0" anchor="t">
            <a:spAutoFit/>
          </a:bodyPr>
          <a:lstStyle/>
          <a:p>
            <a:pPr algn="ctr">
              <a:lnSpc>
                <a:spcPts val="5126"/>
              </a:lnSpc>
              <a:spcBef>
                <a:spcPct val="0"/>
              </a:spcBef>
            </a:pPr>
            <a:r>
              <a:rPr lang="en-US" sz="4271">
                <a:solidFill>
                  <a:srgbClr val="000000"/>
                </a:solidFill>
                <a:latin typeface="Oswald Bold Italics"/>
              </a:rPr>
              <a:t>TIME AND SPACE COMPLEXITY IN BFS</a:t>
            </a:r>
          </a:p>
        </p:txBody>
      </p:sp>
      <p:sp>
        <p:nvSpPr>
          <p:cNvPr id="6" name="TextBox 6"/>
          <p:cNvSpPr txBox="1"/>
          <p:nvPr/>
        </p:nvSpPr>
        <p:spPr>
          <a:xfrm>
            <a:off x="1258810" y="2584384"/>
            <a:ext cx="15185716" cy="5851525"/>
          </a:xfrm>
          <a:prstGeom prst="rect">
            <a:avLst/>
          </a:prstGeom>
        </p:spPr>
        <p:txBody>
          <a:bodyPr lIns="0" tIns="0" rIns="0" bIns="0" rtlCol="0" anchor="t">
            <a:spAutoFit/>
          </a:bodyPr>
          <a:lstStyle/>
          <a:p>
            <a:pPr marL="518160" lvl="1" indent="-259080">
              <a:lnSpc>
                <a:spcPts val="2879"/>
              </a:lnSpc>
              <a:buFont typeface="Arial"/>
              <a:buChar char="•"/>
            </a:pPr>
            <a:r>
              <a:rPr lang="en-US" sz="2400">
                <a:solidFill>
                  <a:srgbClr val="000000"/>
                </a:solidFill>
                <a:latin typeface="Lora Bold Italics"/>
              </a:rPr>
              <a:t>BFS:</a:t>
            </a:r>
          </a:p>
          <a:p>
            <a:pPr marL="518160" lvl="1" indent="-259080">
              <a:lnSpc>
                <a:spcPts val="2879"/>
              </a:lnSpc>
              <a:buFont typeface="Arial"/>
              <a:buChar char="•"/>
            </a:pPr>
            <a:r>
              <a:rPr lang="en-US" sz="2400" u="sng">
                <a:solidFill>
                  <a:srgbClr val="000000"/>
                </a:solidFill>
                <a:latin typeface="Lora Bold Italics"/>
              </a:rPr>
              <a:t>Time Complexity:</a:t>
            </a:r>
            <a:r>
              <a:rPr lang="en-US" sz="2400">
                <a:solidFill>
                  <a:srgbClr val="000000"/>
                </a:solidFill>
                <a:latin typeface="Lora Bold Italics"/>
              </a:rPr>
              <a:t> O(V + E)</a:t>
            </a:r>
          </a:p>
          <a:p>
            <a:pPr>
              <a:lnSpc>
                <a:spcPts val="2879"/>
              </a:lnSpc>
            </a:pPr>
            <a:endParaRPr lang="en-US" sz="2400">
              <a:solidFill>
                <a:srgbClr val="000000"/>
              </a:solidFill>
              <a:latin typeface="Lora Bold Italics"/>
            </a:endParaRPr>
          </a:p>
          <a:p>
            <a:pPr marL="518160" lvl="1" indent="-259080">
              <a:lnSpc>
                <a:spcPts val="2879"/>
              </a:lnSpc>
              <a:buFont typeface="Arial"/>
              <a:buChar char="•"/>
            </a:pPr>
            <a:r>
              <a:rPr lang="en-US" sz="2400">
                <a:solidFill>
                  <a:srgbClr val="000000"/>
                </a:solidFill>
                <a:latin typeface="Lora Bold Italics"/>
              </a:rPr>
              <a:t> Similar to DFS, the time complexity of BFS in this context is O(V + E), where V is the number of menu items (vertices) and E is the number of connections between items.</a:t>
            </a:r>
          </a:p>
          <a:p>
            <a:pPr>
              <a:lnSpc>
                <a:spcPts val="2879"/>
              </a:lnSpc>
            </a:pPr>
            <a:endParaRPr lang="en-US" sz="2400">
              <a:solidFill>
                <a:srgbClr val="000000"/>
              </a:solidFill>
              <a:latin typeface="Lora Bold Italics"/>
            </a:endParaRPr>
          </a:p>
          <a:p>
            <a:pPr marL="518160" lvl="1" indent="-259080">
              <a:lnSpc>
                <a:spcPts val="2879"/>
              </a:lnSpc>
              <a:buFont typeface="Arial"/>
              <a:buChar char="•"/>
            </a:pPr>
            <a:r>
              <a:rPr lang="en-US" sz="2400">
                <a:solidFill>
                  <a:srgbClr val="000000"/>
                </a:solidFill>
                <a:latin typeface="Lora Bold Italics"/>
              </a:rPr>
              <a:t> BFS explores each menu item and its connections level by level, ensuring that items at the same level are visited before moving to the next level.</a:t>
            </a:r>
          </a:p>
          <a:p>
            <a:pPr>
              <a:lnSpc>
                <a:spcPts val="2879"/>
              </a:lnSpc>
            </a:pPr>
            <a:endParaRPr lang="en-US" sz="2400">
              <a:solidFill>
                <a:srgbClr val="000000"/>
              </a:solidFill>
              <a:latin typeface="Lora Bold Italics"/>
            </a:endParaRPr>
          </a:p>
          <a:p>
            <a:pPr marL="518160" lvl="1" indent="-259080">
              <a:lnSpc>
                <a:spcPts val="2879"/>
              </a:lnSpc>
              <a:buFont typeface="Arial"/>
              <a:buChar char="•"/>
            </a:pPr>
            <a:r>
              <a:rPr lang="en-US" sz="2400" u="sng">
                <a:solidFill>
                  <a:srgbClr val="000000"/>
                </a:solidFill>
                <a:latin typeface="Lora Bold Italics"/>
              </a:rPr>
              <a:t>Space Complexity:</a:t>
            </a:r>
            <a:r>
              <a:rPr lang="en-US" sz="2400">
                <a:solidFill>
                  <a:srgbClr val="000000"/>
                </a:solidFill>
                <a:latin typeface="Lora Bold Italics"/>
              </a:rPr>
              <a:t> O(V) for the queue used in BFS.</a:t>
            </a:r>
          </a:p>
          <a:p>
            <a:pPr>
              <a:lnSpc>
                <a:spcPts val="2879"/>
              </a:lnSpc>
            </a:pPr>
            <a:endParaRPr lang="en-US" sz="2400">
              <a:solidFill>
                <a:srgbClr val="000000"/>
              </a:solidFill>
              <a:latin typeface="Lora Bold Italics"/>
            </a:endParaRPr>
          </a:p>
          <a:p>
            <a:pPr marL="518160" lvl="1" indent="-259080">
              <a:lnSpc>
                <a:spcPts val="2879"/>
              </a:lnSpc>
              <a:buFont typeface="Arial"/>
              <a:buChar char="•"/>
            </a:pPr>
            <a:r>
              <a:rPr lang="en-US" sz="2400">
                <a:solidFill>
                  <a:srgbClr val="000000"/>
                </a:solidFill>
                <a:latin typeface="Lora Bold Italics"/>
              </a:rPr>
              <a:t> In BFS, a queue data structure is used to keep track of the nodes to visit. As the algorithm progresses, nodes are enqueued and dequeued from the queue. The space complexity of BFS is therefore proportional to the number of menu items (vertices), as the queue may hold all vertices at a particular level before moving to the next level.</a:t>
            </a:r>
          </a:p>
          <a:p>
            <a:pPr>
              <a:lnSpc>
                <a:spcPts val="2879"/>
              </a:lnSpc>
            </a:pPr>
            <a:endParaRPr lang="en-US" sz="2400">
              <a:solidFill>
                <a:srgbClr val="000000"/>
              </a:solidFill>
              <a:latin typeface="Lora Bold Italics"/>
            </a:endParaRPr>
          </a:p>
        </p:txBody>
      </p:sp>
      <p:sp>
        <p:nvSpPr>
          <p:cNvPr id="7" name="Freeform 7"/>
          <p:cNvSpPr/>
          <p:nvPr/>
        </p:nvSpPr>
        <p:spPr>
          <a:xfrm>
            <a:off x="-4825425" y="-5473315"/>
            <a:ext cx="9022634" cy="9258300"/>
          </a:xfrm>
          <a:custGeom>
            <a:avLst/>
            <a:gdLst/>
            <a:ahLst/>
            <a:cxnLst/>
            <a:rect l="l" t="t" r="r" b="b"/>
            <a:pathLst>
              <a:path w="9022634" h="9258300">
                <a:moveTo>
                  <a:pt x="0" y="0"/>
                </a:moveTo>
                <a:lnTo>
                  <a:pt x="9022634" y="0"/>
                </a:lnTo>
                <a:lnTo>
                  <a:pt x="9022634" y="9258300"/>
                </a:lnTo>
                <a:lnTo>
                  <a:pt x="0" y="92583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8" name="Freeform 8"/>
          <p:cNvSpPr/>
          <p:nvPr/>
        </p:nvSpPr>
        <p:spPr>
          <a:xfrm rot="7659121">
            <a:off x="15666314" y="5860558"/>
            <a:ext cx="7629294" cy="7828566"/>
          </a:xfrm>
          <a:custGeom>
            <a:avLst/>
            <a:gdLst/>
            <a:ahLst/>
            <a:cxnLst/>
            <a:rect l="l" t="t" r="r" b="b"/>
            <a:pathLst>
              <a:path w="7629294" h="7828566">
                <a:moveTo>
                  <a:pt x="0" y="0"/>
                </a:moveTo>
                <a:lnTo>
                  <a:pt x="7629294" y="0"/>
                </a:lnTo>
                <a:lnTo>
                  <a:pt x="7629294" y="7828566"/>
                </a:lnTo>
                <a:lnTo>
                  <a:pt x="0" y="782856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
        <p:cNvGrpSpPr/>
        <p:nvPr/>
      </p:nvGrpSpPr>
      <p:grpSpPr>
        <a:xfrm>
          <a:off x="0" y="0"/>
          <a:ext cx="0" cy="0"/>
          <a:chOff x="0" y="0"/>
          <a:chExt cx="0" cy="0"/>
        </a:xfrm>
      </p:grpSpPr>
      <p:grpSp>
        <p:nvGrpSpPr>
          <p:cNvPr id="2" name="Group 2"/>
          <p:cNvGrpSpPr/>
          <p:nvPr/>
        </p:nvGrpSpPr>
        <p:grpSpPr>
          <a:xfrm>
            <a:off x="1028700" y="1252579"/>
            <a:ext cx="15645937" cy="8365208"/>
            <a:chOff x="0" y="0"/>
            <a:chExt cx="3021485" cy="1615458"/>
          </a:xfrm>
        </p:grpSpPr>
        <p:sp>
          <p:nvSpPr>
            <p:cNvPr id="3" name="Freeform 3"/>
            <p:cNvSpPr/>
            <p:nvPr/>
          </p:nvSpPr>
          <p:spPr>
            <a:xfrm>
              <a:off x="0" y="0"/>
              <a:ext cx="3021485" cy="1615458"/>
            </a:xfrm>
            <a:custGeom>
              <a:avLst/>
              <a:gdLst/>
              <a:ahLst/>
              <a:cxnLst/>
              <a:rect l="l" t="t" r="r" b="b"/>
              <a:pathLst>
                <a:path w="3021485" h="1615458">
                  <a:moveTo>
                    <a:pt x="0" y="0"/>
                  </a:moveTo>
                  <a:lnTo>
                    <a:pt x="3021485" y="0"/>
                  </a:lnTo>
                  <a:lnTo>
                    <a:pt x="3021485" y="1615458"/>
                  </a:lnTo>
                  <a:lnTo>
                    <a:pt x="0" y="1615458"/>
                  </a:lnTo>
                  <a:close/>
                </a:path>
              </a:pathLst>
            </a:custGeom>
            <a:solidFill>
              <a:srgbClr val="000000">
                <a:alpha val="0"/>
              </a:srgbClr>
            </a:solidFill>
            <a:ln w="38100" cap="sq">
              <a:solidFill>
                <a:srgbClr val="000000"/>
              </a:solidFill>
              <a:prstDash val="solid"/>
              <a:miter/>
            </a:ln>
          </p:spPr>
        </p:sp>
        <p:sp>
          <p:nvSpPr>
            <p:cNvPr id="4" name="TextBox 4"/>
            <p:cNvSpPr txBox="1"/>
            <p:nvPr/>
          </p:nvSpPr>
          <p:spPr>
            <a:xfrm>
              <a:off x="0" y="-19050"/>
              <a:ext cx="3021485" cy="1634508"/>
            </a:xfrm>
            <a:prstGeom prst="rect">
              <a:avLst/>
            </a:prstGeom>
          </p:spPr>
          <p:txBody>
            <a:bodyPr lIns="50800" tIns="50800" rIns="50800" bIns="50800" rtlCol="0" anchor="ctr"/>
            <a:lstStyle/>
            <a:p>
              <a:pPr algn="ctr">
                <a:lnSpc>
                  <a:spcPts val="2859"/>
                </a:lnSpc>
              </a:pPr>
              <a:endParaRPr/>
            </a:p>
          </p:txBody>
        </p:sp>
      </p:grpSp>
      <p:sp>
        <p:nvSpPr>
          <p:cNvPr id="5" name="TextBox 5"/>
          <p:cNvSpPr txBox="1"/>
          <p:nvPr/>
        </p:nvSpPr>
        <p:spPr>
          <a:xfrm>
            <a:off x="1219976" y="1964910"/>
            <a:ext cx="15270100" cy="7315246"/>
          </a:xfrm>
          <a:prstGeom prst="rect">
            <a:avLst/>
          </a:prstGeom>
        </p:spPr>
        <p:txBody>
          <a:bodyPr lIns="0" tIns="0" rIns="0" bIns="0" rtlCol="0" anchor="t">
            <a:spAutoFit/>
          </a:bodyPr>
          <a:lstStyle/>
          <a:p>
            <a:pPr>
              <a:lnSpc>
                <a:spcPts val="2881"/>
              </a:lnSpc>
              <a:spcBef>
                <a:spcPct val="0"/>
              </a:spcBef>
            </a:pPr>
            <a:r>
              <a:rPr lang="en-US" sz="2401" dirty="0">
                <a:solidFill>
                  <a:srgbClr val="000000"/>
                </a:solidFill>
                <a:latin typeface="Lora Bold Italics"/>
              </a:rPr>
              <a:t>BFS (Breadth-First Search):</a:t>
            </a:r>
          </a:p>
          <a:p>
            <a:pPr>
              <a:lnSpc>
                <a:spcPts val="2881"/>
              </a:lnSpc>
              <a:spcBef>
                <a:spcPct val="0"/>
              </a:spcBef>
            </a:pPr>
            <a:endParaRPr lang="en-US" sz="2401" dirty="0">
              <a:solidFill>
                <a:srgbClr val="000000"/>
              </a:solidFill>
              <a:latin typeface="Lora Bold Italics"/>
            </a:endParaRPr>
          </a:p>
          <a:p>
            <a:pPr>
              <a:lnSpc>
                <a:spcPts val="2881"/>
              </a:lnSpc>
              <a:spcBef>
                <a:spcPct val="0"/>
              </a:spcBef>
            </a:pPr>
            <a:r>
              <a:rPr lang="en-US" sz="2401" dirty="0">
                <a:solidFill>
                  <a:srgbClr val="000000"/>
                </a:solidFill>
                <a:latin typeface="Lora Bold Italics"/>
              </a:rPr>
              <a:t>Best Case:</a:t>
            </a:r>
          </a:p>
          <a:p>
            <a:pPr>
              <a:lnSpc>
                <a:spcPts val="2881"/>
              </a:lnSpc>
              <a:spcBef>
                <a:spcPct val="0"/>
              </a:spcBef>
            </a:pPr>
            <a:endParaRPr lang="en-US" sz="2401" dirty="0">
              <a:solidFill>
                <a:srgbClr val="000000"/>
              </a:solidFill>
              <a:latin typeface="Lora Bold Italics"/>
            </a:endParaRPr>
          </a:p>
          <a:p>
            <a:pPr marL="518388" lvl="1" indent="-259194">
              <a:lnSpc>
                <a:spcPts val="2881"/>
              </a:lnSpc>
              <a:spcBef>
                <a:spcPct val="0"/>
              </a:spcBef>
              <a:buFont typeface="Arial"/>
              <a:buChar char="•"/>
            </a:pPr>
            <a:r>
              <a:rPr lang="en-US" sz="2401" dirty="0">
                <a:solidFill>
                  <a:srgbClr val="000000"/>
                </a:solidFill>
                <a:latin typeface="Lora Bold Italics"/>
              </a:rPr>
              <a:t>Similar to DFS, the best-case scenario for BFS occurs when the desired item is located near the root of the menu hierarchy. BFS starts by exploring the immediate neighbors, so in the best case, it can find the item quickly with a time complexity of O(1) or close to constant time.</a:t>
            </a:r>
          </a:p>
          <a:p>
            <a:pPr>
              <a:lnSpc>
                <a:spcPts val="2881"/>
              </a:lnSpc>
              <a:spcBef>
                <a:spcPct val="0"/>
              </a:spcBef>
            </a:pPr>
            <a:endParaRPr lang="en-US" sz="2401" dirty="0">
              <a:solidFill>
                <a:srgbClr val="000000"/>
              </a:solidFill>
              <a:latin typeface="Lora Bold Italics"/>
            </a:endParaRPr>
          </a:p>
          <a:p>
            <a:pPr>
              <a:lnSpc>
                <a:spcPts val="2881"/>
              </a:lnSpc>
              <a:spcBef>
                <a:spcPct val="0"/>
              </a:spcBef>
            </a:pPr>
            <a:r>
              <a:rPr lang="en-US" sz="2401" dirty="0">
                <a:solidFill>
                  <a:srgbClr val="000000"/>
                </a:solidFill>
                <a:latin typeface="Lora Bold Italics"/>
              </a:rPr>
              <a:t>Worst Case:</a:t>
            </a:r>
          </a:p>
          <a:p>
            <a:pPr>
              <a:lnSpc>
                <a:spcPts val="2881"/>
              </a:lnSpc>
              <a:spcBef>
                <a:spcPct val="0"/>
              </a:spcBef>
            </a:pPr>
            <a:endParaRPr lang="en-US" sz="2401" dirty="0">
              <a:solidFill>
                <a:srgbClr val="000000"/>
              </a:solidFill>
              <a:latin typeface="Lora Bold Italics"/>
            </a:endParaRPr>
          </a:p>
          <a:p>
            <a:pPr marL="518388" lvl="1" indent="-259194">
              <a:lnSpc>
                <a:spcPts val="2881"/>
              </a:lnSpc>
              <a:spcBef>
                <a:spcPct val="0"/>
              </a:spcBef>
              <a:buFont typeface="Arial"/>
              <a:buChar char="•"/>
            </a:pPr>
            <a:r>
              <a:rPr lang="en-US" sz="2401" dirty="0">
                <a:solidFill>
                  <a:srgbClr val="000000"/>
                </a:solidFill>
                <a:latin typeface="Lora Bold Italics"/>
              </a:rPr>
              <a:t>The worst-case scenario for BFS is when the desired item is located at the last level of the menu hierarchy, and BFS needs to traverse through all levels. In such cases, the time complexity is O(N), where N is the total number of items in the menu.</a:t>
            </a:r>
          </a:p>
          <a:p>
            <a:pPr>
              <a:lnSpc>
                <a:spcPts val="2881"/>
              </a:lnSpc>
              <a:spcBef>
                <a:spcPct val="0"/>
              </a:spcBef>
            </a:pPr>
            <a:endParaRPr lang="en-US" sz="2401" dirty="0">
              <a:solidFill>
                <a:srgbClr val="000000"/>
              </a:solidFill>
              <a:latin typeface="Lora Bold Italics"/>
            </a:endParaRPr>
          </a:p>
          <a:p>
            <a:pPr>
              <a:lnSpc>
                <a:spcPts val="2881"/>
              </a:lnSpc>
              <a:spcBef>
                <a:spcPct val="0"/>
              </a:spcBef>
            </a:pPr>
            <a:r>
              <a:rPr lang="en-US" sz="2401" dirty="0">
                <a:solidFill>
                  <a:srgbClr val="000000"/>
                </a:solidFill>
                <a:latin typeface="Lora Bold Italics"/>
              </a:rPr>
              <a:t>Average Case:</a:t>
            </a:r>
          </a:p>
          <a:p>
            <a:pPr>
              <a:lnSpc>
                <a:spcPts val="2881"/>
              </a:lnSpc>
              <a:spcBef>
                <a:spcPct val="0"/>
              </a:spcBef>
            </a:pPr>
            <a:endParaRPr lang="en-US" sz="2401" dirty="0">
              <a:solidFill>
                <a:srgbClr val="000000"/>
              </a:solidFill>
              <a:latin typeface="Lora Bold Italics"/>
            </a:endParaRPr>
          </a:p>
          <a:p>
            <a:pPr marL="518388" lvl="1" indent="-259194">
              <a:lnSpc>
                <a:spcPts val="2881"/>
              </a:lnSpc>
              <a:spcBef>
                <a:spcPct val="0"/>
              </a:spcBef>
              <a:buFont typeface="Arial"/>
              <a:buChar char="•"/>
            </a:pPr>
            <a:r>
              <a:rPr lang="en-US" sz="2401" dirty="0">
                <a:solidFill>
                  <a:srgbClr val="000000"/>
                </a:solidFill>
                <a:latin typeface="Lora Bold Italics"/>
              </a:rPr>
              <a:t>Similar to DFS, determining the average-case time complexity of BFS depends on the specific menu structure and user behavior. On average, BFS tends to be more consistent in terms of time complexity compared to DFS, as it systematically explores levels of the menu.</a:t>
            </a:r>
          </a:p>
          <a:p>
            <a:pPr>
              <a:lnSpc>
                <a:spcPts val="2881"/>
              </a:lnSpc>
              <a:spcBef>
                <a:spcPct val="0"/>
              </a:spcBef>
            </a:pPr>
            <a:endParaRPr lang="en-US" sz="2401" dirty="0">
              <a:solidFill>
                <a:srgbClr val="000000"/>
              </a:solidFill>
              <a:latin typeface="Lora Bold Italics"/>
            </a:endParaRPr>
          </a:p>
        </p:txBody>
      </p:sp>
      <p:sp>
        <p:nvSpPr>
          <p:cNvPr id="6" name="Freeform 6"/>
          <p:cNvSpPr/>
          <p:nvPr/>
        </p:nvSpPr>
        <p:spPr>
          <a:xfrm rot="7659121">
            <a:off x="15666314" y="5860558"/>
            <a:ext cx="7629294" cy="7828566"/>
          </a:xfrm>
          <a:custGeom>
            <a:avLst/>
            <a:gdLst/>
            <a:ahLst/>
            <a:cxnLst/>
            <a:rect l="l" t="t" r="r" b="b"/>
            <a:pathLst>
              <a:path w="7629294" h="7828566">
                <a:moveTo>
                  <a:pt x="0" y="0"/>
                </a:moveTo>
                <a:lnTo>
                  <a:pt x="7629294" y="0"/>
                </a:lnTo>
                <a:lnTo>
                  <a:pt x="7629294" y="7828566"/>
                </a:lnTo>
                <a:lnTo>
                  <a:pt x="0" y="782856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7" name="Freeform 7"/>
          <p:cNvSpPr/>
          <p:nvPr/>
        </p:nvSpPr>
        <p:spPr>
          <a:xfrm>
            <a:off x="-4825425" y="-5473315"/>
            <a:ext cx="9022634" cy="9258300"/>
          </a:xfrm>
          <a:custGeom>
            <a:avLst/>
            <a:gdLst/>
            <a:ahLst/>
            <a:cxnLst/>
            <a:rect l="l" t="t" r="r" b="b"/>
            <a:pathLst>
              <a:path w="9022634" h="9258300">
                <a:moveTo>
                  <a:pt x="0" y="0"/>
                </a:moveTo>
                <a:lnTo>
                  <a:pt x="9022634" y="0"/>
                </a:lnTo>
                <a:lnTo>
                  <a:pt x="9022634" y="9258300"/>
                </a:lnTo>
                <a:lnTo>
                  <a:pt x="0" y="92583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
        <p:cNvGrpSpPr/>
        <p:nvPr/>
      </p:nvGrpSpPr>
      <p:grpSpPr>
        <a:xfrm>
          <a:off x="0" y="0"/>
          <a:ext cx="0" cy="0"/>
          <a:chOff x="0" y="0"/>
          <a:chExt cx="0" cy="0"/>
        </a:xfrm>
      </p:grpSpPr>
      <p:grpSp>
        <p:nvGrpSpPr>
          <p:cNvPr id="2" name="Group 2"/>
          <p:cNvGrpSpPr/>
          <p:nvPr/>
        </p:nvGrpSpPr>
        <p:grpSpPr>
          <a:xfrm>
            <a:off x="1028700" y="1252579"/>
            <a:ext cx="15645937" cy="8365208"/>
            <a:chOff x="0" y="0"/>
            <a:chExt cx="3021485" cy="1615458"/>
          </a:xfrm>
        </p:grpSpPr>
        <p:sp>
          <p:nvSpPr>
            <p:cNvPr id="3" name="Freeform 3"/>
            <p:cNvSpPr/>
            <p:nvPr/>
          </p:nvSpPr>
          <p:spPr>
            <a:xfrm>
              <a:off x="0" y="0"/>
              <a:ext cx="3021485" cy="1615458"/>
            </a:xfrm>
            <a:custGeom>
              <a:avLst/>
              <a:gdLst/>
              <a:ahLst/>
              <a:cxnLst/>
              <a:rect l="l" t="t" r="r" b="b"/>
              <a:pathLst>
                <a:path w="3021485" h="1615458">
                  <a:moveTo>
                    <a:pt x="0" y="0"/>
                  </a:moveTo>
                  <a:lnTo>
                    <a:pt x="3021485" y="0"/>
                  </a:lnTo>
                  <a:lnTo>
                    <a:pt x="3021485" y="1615458"/>
                  </a:lnTo>
                  <a:lnTo>
                    <a:pt x="0" y="1615458"/>
                  </a:lnTo>
                  <a:close/>
                </a:path>
              </a:pathLst>
            </a:custGeom>
            <a:solidFill>
              <a:srgbClr val="000000">
                <a:alpha val="0"/>
              </a:srgbClr>
            </a:solidFill>
            <a:ln w="38100" cap="sq">
              <a:solidFill>
                <a:srgbClr val="000000"/>
              </a:solidFill>
              <a:prstDash val="solid"/>
              <a:miter/>
            </a:ln>
          </p:spPr>
        </p:sp>
        <p:sp>
          <p:nvSpPr>
            <p:cNvPr id="4" name="TextBox 4"/>
            <p:cNvSpPr txBox="1"/>
            <p:nvPr/>
          </p:nvSpPr>
          <p:spPr>
            <a:xfrm>
              <a:off x="0" y="-19050"/>
              <a:ext cx="3021485" cy="1634508"/>
            </a:xfrm>
            <a:prstGeom prst="rect">
              <a:avLst/>
            </a:prstGeom>
          </p:spPr>
          <p:txBody>
            <a:bodyPr lIns="50800" tIns="50800" rIns="50800" bIns="50800" rtlCol="0" anchor="ctr"/>
            <a:lstStyle/>
            <a:p>
              <a:pPr algn="ctr">
                <a:lnSpc>
                  <a:spcPts val="2859"/>
                </a:lnSpc>
              </a:pPr>
              <a:endParaRPr/>
            </a:p>
          </p:txBody>
        </p:sp>
      </p:grpSp>
      <p:sp>
        <p:nvSpPr>
          <p:cNvPr id="6" name="Freeform 6"/>
          <p:cNvSpPr/>
          <p:nvPr/>
        </p:nvSpPr>
        <p:spPr>
          <a:xfrm rot="7659121">
            <a:off x="15666314" y="5860558"/>
            <a:ext cx="7629294" cy="7828566"/>
          </a:xfrm>
          <a:custGeom>
            <a:avLst/>
            <a:gdLst/>
            <a:ahLst/>
            <a:cxnLst/>
            <a:rect l="l" t="t" r="r" b="b"/>
            <a:pathLst>
              <a:path w="7629294" h="7828566">
                <a:moveTo>
                  <a:pt x="0" y="0"/>
                </a:moveTo>
                <a:lnTo>
                  <a:pt x="7629294" y="0"/>
                </a:lnTo>
                <a:lnTo>
                  <a:pt x="7629294" y="7828566"/>
                </a:lnTo>
                <a:lnTo>
                  <a:pt x="0" y="782856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7" name="Freeform 7"/>
          <p:cNvSpPr/>
          <p:nvPr/>
        </p:nvSpPr>
        <p:spPr>
          <a:xfrm>
            <a:off x="-4825425" y="-5473315"/>
            <a:ext cx="9022634" cy="9258300"/>
          </a:xfrm>
          <a:custGeom>
            <a:avLst/>
            <a:gdLst/>
            <a:ahLst/>
            <a:cxnLst/>
            <a:rect l="l" t="t" r="r" b="b"/>
            <a:pathLst>
              <a:path w="9022634" h="9258300">
                <a:moveTo>
                  <a:pt x="0" y="0"/>
                </a:moveTo>
                <a:lnTo>
                  <a:pt x="9022634" y="0"/>
                </a:lnTo>
                <a:lnTo>
                  <a:pt x="9022634" y="9258300"/>
                </a:lnTo>
                <a:lnTo>
                  <a:pt x="0" y="92583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9" name="TextBox 8">
            <a:extLst>
              <a:ext uri="{FF2B5EF4-FFF2-40B4-BE49-F238E27FC236}">
                <a16:creationId xmlns:a16="http://schemas.microsoft.com/office/drawing/2014/main" id="{17BB27CF-3D44-4144-B8E2-A61672AA28D9}"/>
              </a:ext>
            </a:extLst>
          </p:cNvPr>
          <p:cNvSpPr txBox="1"/>
          <p:nvPr/>
        </p:nvSpPr>
        <p:spPr>
          <a:xfrm>
            <a:off x="1414794" y="1692541"/>
            <a:ext cx="14873748" cy="6494085"/>
          </a:xfrm>
          <a:prstGeom prst="rect">
            <a:avLst/>
          </a:prstGeom>
          <a:noFill/>
        </p:spPr>
        <p:txBody>
          <a:bodyPr wrap="square">
            <a:spAutoFit/>
          </a:bodyPr>
          <a:lstStyle/>
          <a:p>
            <a:pPr algn="ctr"/>
            <a:r>
              <a:rPr lang="en-001" sz="3200" dirty="0">
                <a:latin typeface="Lora Bold Italics" panose="020B0604020202020204" charset="0"/>
              </a:rPr>
              <a:t>ROLES OF TEAMMATES:</a:t>
            </a:r>
          </a:p>
          <a:p>
            <a:endParaRPr lang="en-001" sz="3200" dirty="0">
              <a:latin typeface="Lora Bold Italics" panose="020B0604020202020204" charset="0"/>
            </a:endParaRPr>
          </a:p>
          <a:p>
            <a:endParaRPr lang="en-001" sz="3200" dirty="0">
              <a:latin typeface="Lora Bold Italics" panose="020B0604020202020204" charset="0"/>
            </a:endParaRPr>
          </a:p>
          <a:p>
            <a:endParaRPr lang="en-001" sz="3200" dirty="0">
              <a:latin typeface="Lora Bold Italics" panose="020B0604020202020204" charset="0"/>
            </a:endParaRPr>
          </a:p>
          <a:p>
            <a:endParaRPr lang="en-001" sz="3200" dirty="0">
              <a:latin typeface="Lora Bold Italics" panose="020B0604020202020204" charset="0"/>
            </a:endParaRPr>
          </a:p>
          <a:p>
            <a:r>
              <a:rPr lang="en-001" sz="3200" dirty="0">
                <a:latin typeface="Lora Bold Italics" panose="020B0604020202020204" charset="0"/>
              </a:rPr>
              <a:t>LAVANYA PAKHALE – BFS study and analysis</a:t>
            </a:r>
          </a:p>
          <a:p>
            <a:r>
              <a:rPr lang="en-001" sz="3200" dirty="0">
                <a:latin typeface="Lora Bold Italics" panose="020B0604020202020204" charset="0"/>
              </a:rPr>
              <a:t>(RA2211028010132)</a:t>
            </a:r>
          </a:p>
          <a:p>
            <a:endParaRPr lang="en-001" sz="3200" dirty="0">
              <a:latin typeface="Lora Bold Italics" panose="020B0604020202020204" charset="0"/>
            </a:endParaRPr>
          </a:p>
          <a:p>
            <a:r>
              <a:rPr lang="en-001" sz="3200" dirty="0">
                <a:latin typeface="Lora Bold Italics" panose="020B0604020202020204" charset="0"/>
              </a:rPr>
              <a:t>DEEPSHIKHA KUMARI – DFS study and analysis</a:t>
            </a:r>
          </a:p>
          <a:p>
            <a:r>
              <a:rPr lang="en-001" sz="3200" dirty="0">
                <a:latin typeface="Lora Bold Italics" panose="020B0604020202020204" charset="0"/>
              </a:rPr>
              <a:t>(RA2211028010134)</a:t>
            </a:r>
          </a:p>
          <a:p>
            <a:endParaRPr lang="en-001" sz="3200" dirty="0">
              <a:latin typeface="Lora Bold Italics" panose="020B0604020202020204" charset="0"/>
            </a:endParaRPr>
          </a:p>
          <a:p>
            <a:r>
              <a:rPr lang="en-001" sz="3200" dirty="0">
                <a:latin typeface="Lora Bold Italics" panose="020B0604020202020204" charset="0"/>
              </a:rPr>
              <a:t>SHAYAN DEY – Time and Space Complexity analysis</a:t>
            </a:r>
          </a:p>
          <a:p>
            <a:r>
              <a:rPr lang="en-001" sz="3200" dirty="0">
                <a:latin typeface="Lora Bold Italics" panose="020B0604020202020204" charset="0"/>
              </a:rPr>
              <a:t>(RA2211028010135)</a:t>
            </a:r>
          </a:p>
        </p:txBody>
      </p:sp>
    </p:spTree>
    <p:extLst>
      <p:ext uri="{BB962C8B-B14F-4D97-AF65-F5344CB8AC3E}">
        <p14:creationId xmlns:p14="http://schemas.microsoft.com/office/powerpoint/2010/main" val="234945443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
        <p:cNvGrpSpPr/>
        <p:nvPr/>
      </p:nvGrpSpPr>
      <p:grpSpPr>
        <a:xfrm>
          <a:off x="0" y="0"/>
          <a:ext cx="0" cy="0"/>
          <a:chOff x="0" y="0"/>
          <a:chExt cx="0" cy="0"/>
        </a:xfrm>
      </p:grpSpPr>
      <p:grpSp>
        <p:nvGrpSpPr>
          <p:cNvPr id="2" name="Group 2"/>
          <p:cNvGrpSpPr/>
          <p:nvPr/>
        </p:nvGrpSpPr>
        <p:grpSpPr>
          <a:xfrm>
            <a:off x="4204286" y="2747064"/>
            <a:ext cx="10429291" cy="5276268"/>
            <a:chOff x="321423" y="1690861"/>
            <a:chExt cx="13905721" cy="7035023"/>
          </a:xfrm>
        </p:grpSpPr>
        <p:sp>
          <p:nvSpPr>
            <p:cNvPr id="3" name="TextBox 3"/>
            <p:cNvSpPr txBox="1"/>
            <p:nvPr/>
          </p:nvSpPr>
          <p:spPr>
            <a:xfrm rot="21007540">
              <a:off x="321423" y="1690861"/>
              <a:ext cx="13634597" cy="3847206"/>
            </a:xfrm>
            <a:prstGeom prst="rect">
              <a:avLst/>
            </a:prstGeom>
          </p:spPr>
          <p:txBody>
            <a:bodyPr lIns="0" tIns="0" rIns="0" bIns="0" rtlCol="0" anchor="t">
              <a:spAutoFit/>
            </a:bodyPr>
            <a:lstStyle/>
            <a:p>
              <a:pPr algn="ctr">
                <a:lnSpc>
                  <a:spcPts val="22455"/>
                </a:lnSpc>
                <a:spcBef>
                  <a:spcPct val="0"/>
                </a:spcBef>
              </a:pPr>
              <a:r>
                <a:rPr lang="en-US" sz="22455" dirty="0">
                  <a:solidFill>
                    <a:srgbClr val="FF0000"/>
                  </a:solidFill>
                  <a:latin typeface="Bukhari Script Bold"/>
                </a:rPr>
                <a:t>Thank</a:t>
              </a:r>
            </a:p>
          </p:txBody>
        </p:sp>
        <p:sp>
          <p:nvSpPr>
            <p:cNvPr id="4" name="TextBox 4"/>
            <p:cNvSpPr txBox="1"/>
            <p:nvPr/>
          </p:nvSpPr>
          <p:spPr>
            <a:xfrm rot="21084639">
              <a:off x="1792626" y="5271947"/>
              <a:ext cx="12434518" cy="3453937"/>
            </a:xfrm>
            <a:prstGeom prst="rect">
              <a:avLst/>
            </a:prstGeom>
          </p:spPr>
          <p:txBody>
            <a:bodyPr lIns="0" tIns="0" rIns="0" bIns="0" rtlCol="0" anchor="t">
              <a:spAutoFit/>
            </a:bodyPr>
            <a:lstStyle/>
            <a:p>
              <a:pPr algn="ctr">
                <a:lnSpc>
                  <a:spcPts val="20210"/>
                </a:lnSpc>
                <a:spcBef>
                  <a:spcPct val="0"/>
                </a:spcBef>
              </a:pPr>
              <a:r>
                <a:rPr lang="en-US" sz="20210" dirty="0">
                  <a:solidFill>
                    <a:srgbClr val="FF0000"/>
                  </a:solidFill>
                  <a:latin typeface="Bukhari Script Bold"/>
                </a:rPr>
                <a:t>you!</a:t>
              </a: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
        <p:cNvGrpSpPr/>
        <p:nvPr/>
      </p:nvGrpSpPr>
      <p:grpSpPr>
        <a:xfrm>
          <a:off x="0" y="0"/>
          <a:ext cx="0" cy="0"/>
          <a:chOff x="0" y="0"/>
          <a:chExt cx="0" cy="0"/>
        </a:xfrm>
      </p:grpSpPr>
      <p:sp>
        <p:nvSpPr>
          <p:cNvPr id="2" name="Freeform 2"/>
          <p:cNvSpPr/>
          <p:nvPr/>
        </p:nvSpPr>
        <p:spPr>
          <a:xfrm rot="7659121">
            <a:off x="-4012602" y="5585714"/>
            <a:ext cx="7629294" cy="7828566"/>
          </a:xfrm>
          <a:custGeom>
            <a:avLst/>
            <a:gdLst/>
            <a:ahLst/>
            <a:cxnLst/>
            <a:rect l="l" t="t" r="r" b="b"/>
            <a:pathLst>
              <a:path w="7629294" h="7828566">
                <a:moveTo>
                  <a:pt x="0" y="0"/>
                </a:moveTo>
                <a:lnTo>
                  <a:pt x="7629294" y="0"/>
                </a:lnTo>
                <a:lnTo>
                  <a:pt x="7629294" y="7828566"/>
                </a:lnTo>
                <a:lnTo>
                  <a:pt x="0" y="782856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3" name="Group 3"/>
          <p:cNvGrpSpPr/>
          <p:nvPr/>
        </p:nvGrpSpPr>
        <p:grpSpPr>
          <a:xfrm>
            <a:off x="5019320" y="2901697"/>
            <a:ext cx="1400485" cy="4018462"/>
            <a:chOff x="0" y="0"/>
            <a:chExt cx="368852" cy="1058360"/>
          </a:xfrm>
        </p:grpSpPr>
        <p:sp>
          <p:nvSpPr>
            <p:cNvPr id="4" name="Freeform 4"/>
            <p:cNvSpPr/>
            <p:nvPr/>
          </p:nvSpPr>
          <p:spPr>
            <a:xfrm>
              <a:off x="0" y="0"/>
              <a:ext cx="368852" cy="1058360"/>
            </a:xfrm>
            <a:custGeom>
              <a:avLst/>
              <a:gdLst/>
              <a:ahLst/>
              <a:cxnLst/>
              <a:rect l="l" t="t" r="r" b="b"/>
              <a:pathLst>
                <a:path w="368852" h="1058360">
                  <a:moveTo>
                    <a:pt x="0" y="0"/>
                  </a:moveTo>
                  <a:lnTo>
                    <a:pt x="368852" y="0"/>
                  </a:lnTo>
                  <a:lnTo>
                    <a:pt x="368852" y="1058360"/>
                  </a:lnTo>
                  <a:lnTo>
                    <a:pt x="0" y="1058360"/>
                  </a:lnTo>
                  <a:close/>
                </a:path>
              </a:pathLst>
            </a:custGeom>
            <a:solidFill>
              <a:srgbClr val="CCCCCC"/>
            </a:solidFill>
          </p:spPr>
        </p:sp>
        <p:sp>
          <p:nvSpPr>
            <p:cNvPr id="5" name="TextBox 5"/>
            <p:cNvSpPr txBox="1"/>
            <p:nvPr/>
          </p:nvSpPr>
          <p:spPr>
            <a:xfrm>
              <a:off x="0" y="-19050"/>
              <a:ext cx="368852" cy="1077410"/>
            </a:xfrm>
            <a:prstGeom prst="rect">
              <a:avLst/>
            </a:prstGeom>
          </p:spPr>
          <p:txBody>
            <a:bodyPr lIns="50800" tIns="50800" rIns="50800" bIns="50800" rtlCol="0" anchor="ctr"/>
            <a:lstStyle/>
            <a:p>
              <a:pPr algn="ctr">
                <a:lnSpc>
                  <a:spcPts val="2859"/>
                </a:lnSpc>
              </a:pPr>
              <a:endParaRPr/>
            </a:p>
          </p:txBody>
        </p:sp>
      </p:grpSp>
      <p:sp>
        <p:nvSpPr>
          <p:cNvPr id="6" name="TextBox 6"/>
          <p:cNvSpPr txBox="1"/>
          <p:nvPr/>
        </p:nvSpPr>
        <p:spPr>
          <a:xfrm>
            <a:off x="4980992" y="1036994"/>
            <a:ext cx="7416941" cy="1683727"/>
          </a:xfrm>
          <a:prstGeom prst="rect">
            <a:avLst/>
          </a:prstGeom>
        </p:spPr>
        <p:txBody>
          <a:bodyPr lIns="0" tIns="0" rIns="0" bIns="0" rtlCol="0" anchor="t">
            <a:spAutoFit/>
          </a:bodyPr>
          <a:lstStyle/>
          <a:p>
            <a:pPr algn="ctr">
              <a:lnSpc>
                <a:spcPts val="13774"/>
              </a:lnSpc>
            </a:pPr>
            <a:r>
              <a:rPr lang="en-US" sz="9981" spc="978">
                <a:solidFill>
                  <a:srgbClr val="231F20"/>
                </a:solidFill>
                <a:latin typeface="Oswald Bold"/>
              </a:rPr>
              <a:t>CONTENT</a:t>
            </a:r>
          </a:p>
        </p:txBody>
      </p:sp>
      <p:sp>
        <p:nvSpPr>
          <p:cNvPr id="7" name="Freeform 7"/>
          <p:cNvSpPr/>
          <p:nvPr/>
        </p:nvSpPr>
        <p:spPr>
          <a:xfrm rot="2016048">
            <a:off x="12243487" y="-1005305"/>
            <a:ext cx="10749463" cy="2687366"/>
          </a:xfrm>
          <a:custGeom>
            <a:avLst/>
            <a:gdLst/>
            <a:ahLst/>
            <a:cxnLst/>
            <a:rect l="l" t="t" r="r" b="b"/>
            <a:pathLst>
              <a:path w="10749463" h="2687366">
                <a:moveTo>
                  <a:pt x="0" y="0"/>
                </a:moveTo>
                <a:lnTo>
                  <a:pt x="10749463" y="0"/>
                </a:lnTo>
                <a:lnTo>
                  <a:pt x="10749463" y="2687365"/>
                </a:lnTo>
                <a:lnTo>
                  <a:pt x="0" y="2687365"/>
                </a:lnTo>
                <a:lnTo>
                  <a:pt x="0" y="0"/>
                </a:lnTo>
                <a:close/>
              </a:path>
            </a:pathLst>
          </a:custGeom>
          <a:blipFill>
            <a:blip r:embed="rId4">
              <a:extLst>
                <a:ext uri="{96DAC541-7B7A-43D3-8B79-37D633B846F1}">
                  <asvg:svgBlip xmlns:asvg="http://schemas.microsoft.com/office/drawing/2016/SVG/main" r:embed="rId5"/>
                </a:ext>
              </a:extLst>
            </a:blip>
            <a:stretch>
              <a:fillRect/>
            </a:stretch>
          </a:blipFill>
        </p:spPr>
      </p:sp>
      <p:sp>
        <p:nvSpPr>
          <p:cNvPr id="8" name="TextBox 8"/>
          <p:cNvSpPr txBox="1"/>
          <p:nvPr/>
        </p:nvSpPr>
        <p:spPr>
          <a:xfrm>
            <a:off x="5231353" y="3225185"/>
            <a:ext cx="937219" cy="657225"/>
          </a:xfrm>
          <a:prstGeom prst="rect">
            <a:avLst/>
          </a:prstGeom>
        </p:spPr>
        <p:txBody>
          <a:bodyPr lIns="0" tIns="0" rIns="0" bIns="0" rtlCol="0" anchor="t">
            <a:spAutoFit/>
          </a:bodyPr>
          <a:lstStyle/>
          <a:p>
            <a:pPr algn="ctr">
              <a:lnSpc>
                <a:spcPts val="5126"/>
              </a:lnSpc>
            </a:pPr>
            <a:r>
              <a:rPr lang="en-US" sz="4271">
                <a:solidFill>
                  <a:srgbClr val="363636"/>
                </a:solidFill>
                <a:latin typeface="Oswald Bold Italics"/>
              </a:rPr>
              <a:t>01</a:t>
            </a:r>
          </a:p>
        </p:txBody>
      </p:sp>
      <p:sp>
        <p:nvSpPr>
          <p:cNvPr id="9" name="TextBox 9"/>
          <p:cNvSpPr txBox="1"/>
          <p:nvPr/>
        </p:nvSpPr>
        <p:spPr>
          <a:xfrm>
            <a:off x="5231353" y="4022304"/>
            <a:ext cx="937219" cy="657225"/>
          </a:xfrm>
          <a:prstGeom prst="rect">
            <a:avLst/>
          </a:prstGeom>
        </p:spPr>
        <p:txBody>
          <a:bodyPr lIns="0" tIns="0" rIns="0" bIns="0" rtlCol="0" anchor="t">
            <a:spAutoFit/>
          </a:bodyPr>
          <a:lstStyle/>
          <a:p>
            <a:pPr algn="ctr">
              <a:lnSpc>
                <a:spcPts val="5126"/>
              </a:lnSpc>
            </a:pPr>
            <a:r>
              <a:rPr lang="en-US" sz="4271">
                <a:solidFill>
                  <a:srgbClr val="363636"/>
                </a:solidFill>
                <a:latin typeface="Oswald Bold Italics"/>
              </a:rPr>
              <a:t>02</a:t>
            </a:r>
          </a:p>
        </p:txBody>
      </p:sp>
      <p:sp>
        <p:nvSpPr>
          <p:cNvPr id="10" name="TextBox 10"/>
          <p:cNvSpPr txBox="1"/>
          <p:nvPr/>
        </p:nvSpPr>
        <p:spPr>
          <a:xfrm>
            <a:off x="5231353" y="4903461"/>
            <a:ext cx="937219" cy="657225"/>
          </a:xfrm>
          <a:prstGeom prst="rect">
            <a:avLst/>
          </a:prstGeom>
        </p:spPr>
        <p:txBody>
          <a:bodyPr lIns="0" tIns="0" rIns="0" bIns="0" rtlCol="0" anchor="t">
            <a:spAutoFit/>
          </a:bodyPr>
          <a:lstStyle/>
          <a:p>
            <a:pPr algn="ctr">
              <a:lnSpc>
                <a:spcPts val="5126"/>
              </a:lnSpc>
            </a:pPr>
            <a:r>
              <a:rPr lang="en-US" sz="4271">
                <a:solidFill>
                  <a:srgbClr val="363636"/>
                </a:solidFill>
                <a:latin typeface="Oswald Bold Italics"/>
              </a:rPr>
              <a:t>03</a:t>
            </a:r>
          </a:p>
        </p:txBody>
      </p:sp>
      <p:sp>
        <p:nvSpPr>
          <p:cNvPr id="11" name="TextBox 11"/>
          <p:cNvSpPr txBox="1"/>
          <p:nvPr/>
        </p:nvSpPr>
        <p:spPr>
          <a:xfrm>
            <a:off x="5231353" y="5700580"/>
            <a:ext cx="937219" cy="657225"/>
          </a:xfrm>
          <a:prstGeom prst="rect">
            <a:avLst/>
          </a:prstGeom>
        </p:spPr>
        <p:txBody>
          <a:bodyPr lIns="0" tIns="0" rIns="0" bIns="0" rtlCol="0" anchor="t">
            <a:spAutoFit/>
          </a:bodyPr>
          <a:lstStyle/>
          <a:p>
            <a:pPr algn="ctr">
              <a:lnSpc>
                <a:spcPts val="5126"/>
              </a:lnSpc>
            </a:pPr>
            <a:r>
              <a:rPr lang="en-US" sz="4271">
                <a:solidFill>
                  <a:srgbClr val="363636"/>
                </a:solidFill>
                <a:latin typeface="Oswald Bold Italics"/>
              </a:rPr>
              <a:t>04</a:t>
            </a:r>
          </a:p>
        </p:txBody>
      </p:sp>
      <p:sp>
        <p:nvSpPr>
          <p:cNvPr id="12" name="TextBox 12"/>
          <p:cNvSpPr txBox="1"/>
          <p:nvPr/>
        </p:nvSpPr>
        <p:spPr>
          <a:xfrm>
            <a:off x="6607430" y="3333137"/>
            <a:ext cx="5790503" cy="418548"/>
          </a:xfrm>
          <a:prstGeom prst="rect">
            <a:avLst/>
          </a:prstGeom>
        </p:spPr>
        <p:txBody>
          <a:bodyPr lIns="0" tIns="0" rIns="0" bIns="0" rtlCol="0" anchor="t">
            <a:spAutoFit/>
          </a:bodyPr>
          <a:lstStyle/>
          <a:p>
            <a:pPr>
              <a:lnSpc>
                <a:spcPts val="3483"/>
              </a:lnSpc>
            </a:pPr>
            <a:r>
              <a:rPr lang="en-US" sz="2524" spc="247">
                <a:solidFill>
                  <a:srgbClr val="231F20"/>
                </a:solidFill>
                <a:latin typeface="DM Sans"/>
              </a:rPr>
              <a:t>INTRODUCTION</a:t>
            </a:r>
          </a:p>
        </p:txBody>
      </p:sp>
      <p:sp>
        <p:nvSpPr>
          <p:cNvPr id="13" name="TextBox 13"/>
          <p:cNvSpPr txBox="1"/>
          <p:nvPr/>
        </p:nvSpPr>
        <p:spPr>
          <a:xfrm>
            <a:off x="6607430" y="4127355"/>
            <a:ext cx="6076629" cy="856698"/>
          </a:xfrm>
          <a:prstGeom prst="rect">
            <a:avLst/>
          </a:prstGeom>
        </p:spPr>
        <p:txBody>
          <a:bodyPr lIns="0" tIns="0" rIns="0" bIns="0" rtlCol="0" anchor="t">
            <a:spAutoFit/>
          </a:bodyPr>
          <a:lstStyle/>
          <a:p>
            <a:pPr>
              <a:lnSpc>
                <a:spcPts val="3483"/>
              </a:lnSpc>
            </a:pPr>
            <a:r>
              <a:rPr lang="en-US" sz="2524" spc="247">
                <a:solidFill>
                  <a:srgbClr val="231F20"/>
                </a:solidFill>
                <a:latin typeface="DM Sans"/>
              </a:rPr>
              <a:t>IMPLEMENTATION AND VIDEO EXAMPLE</a:t>
            </a:r>
          </a:p>
        </p:txBody>
      </p:sp>
      <p:sp>
        <p:nvSpPr>
          <p:cNvPr id="14" name="TextBox 14"/>
          <p:cNvSpPr txBox="1"/>
          <p:nvPr/>
        </p:nvSpPr>
        <p:spPr>
          <a:xfrm>
            <a:off x="6607430" y="5047445"/>
            <a:ext cx="5790503" cy="418548"/>
          </a:xfrm>
          <a:prstGeom prst="rect">
            <a:avLst/>
          </a:prstGeom>
        </p:spPr>
        <p:txBody>
          <a:bodyPr lIns="0" tIns="0" rIns="0" bIns="0" rtlCol="0" anchor="t">
            <a:spAutoFit/>
          </a:bodyPr>
          <a:lstStyle/>
          <a:p>
            <a:pPr marL="0" lvl="0" indent="0" algn="l">
              <a:lnSpc>
                <a:spcPts val="3483"/>
              </a:lnSpc>
              <a:spcBef>
                <a:spcPct val="0"/>
              </a:spcBef>
            </a:pPr>
            <a:r>
              <a:rPr lang="en-US" sz="2524" spc="247">
                <a:solidFill>
                  <a:srgbClr val="231F20"/>
                </a:solidFill>
                <a:latin typeface="DM Sans"/>
              </a:rPr>
              <a:t>PSEUDOCODE </a:t>
            </a:r>
          </a:p>
        </p:txBody>
      </p:sp>
      <p:sp>
        <p:nvSpPr>
          <p:cNvPr id="15" name="TextBox 15"/>
          <p:cNvSpPr txBox="1"/>
          <p:nvPr/>
        </p:nvSpPr>
        <p:spPr>
          <a:xfrm>
            <a:off x="6607430" y="5841663"/>
            <a:ext cx="6076629" cy="418548"/>
          </a:xfrm>
          <a:prstGeom prst="rect">
            <a:avLst/>
          </a:prstGeom>
        </p:spPr>
        <p:txBody>
          <a:bodyPr lIns="0" tIns="0" rIns="0" bIns="0" rtlCol="0" anchor="t">
            <a:spAutoFit/>
          </a:bodyPr>
          <a:lstStyle/>
          <a:p>
            <a:pPr marL="0" lvl="0" indent="0" algn="l">
              <a:lnSpc>
                <a:spcPts val="3483"/>
              </a:lnSpc>
              <a:spcBef>
                <a:spcPct val="0"/>
              </a:spcBef>
            </a:pPr>
            <a:r>
              <a:rPr lang="en-US" sz="2524" spc="247">
                <a:solidFill>
                  <a:srgbClr val="231F20"/>
                </a:solidFill>
                <a:latin typeface="DM Sans"/>
              </a:rPr>
              <a:t>TIME AND SPACE COMPLEXITY</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
        <p:cNvGrpSpPr/>
        <p:nvPr/>
      </p:nvGrpSpPr>
      <p:grpSpPr>
        <a:xfrm>
          <a:off x="0" y="0"/>
          <a:ext cx="0" cy="0"/>
          <a:chOff x="0" y="0"/>
          <a:chExt cx="0" cy="0"/>
        </a:xfrm>
      </p:grpSpPr>
      <p:sp>
        <p:nvSpPr>
          <p:cNvPr id="2" name="Freeform 2"/>
          <p:cNvSpPr/>
          <p:nvPr/>
        </p:nvSpPr>
        <p:spPr>
          <a:xfrm>
            <a:off x="-4825425" y="-5473315"/>
            <a:ext cx="9022634" cy="9258300"/>
          </a:xfrm>
          <a:custGeom>
            <a:avLst/>
            <a:gdLst/>
            <a:ahLst/>
            <a:cxnLst/>
            <a:rect l="l" t="t" r="r" b="b"/>
            <a:pathLst>
              <a:path w="9022634" h="9258300">
                <a:moveTo>
                  <a:pt x="0" y="0"/>
                </a:moveTo>
                <a:lnTo>
                  <a:pt x="9022634" y="0"/>
                </a:lnTo>
                <a:lnTo>
                  <a:pt x="9022634" y="9258300"/>
                </a:lnTo>
                <a:lnTo>
                  <a:pt x="0" y="92583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rot="7659121">
            <a:off x="15214784" y="5880190"/>
            <a:ext cx="7629294" cy="7828566"/>
          </a:xfrm>
          <a:custGeom>
            <a:avLst/>
            <a:gdLst/>
            <a:ahLst/>
            <a:cxnLst/>
            <a:rect l="l" t="t" r="r" b="b"/>
            <a:pathLst>
              <a:path w="7629294" h="7828566">
                <a:moveTo>
                  <a:pt x="0" y="0"/>
                </a:moveTo>
                <a:lnTo>
                  <a:pt x="7629294" y="0"/>
                </a:lnTo>
                <a:lnTo>
                  <a:pt x="7629294" y="7828566"/>
                </a:lnTo>
                <a:lnTo>
                  <a:pt x="0" y="782856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4" name="Group 4"/>
          <p:cNvGrpSpPr/>
          <p:nvPr/>
        </p:nvGrpSpPr>
        <p:grpSpPr>
          <a:xfrm>
            <a:off x="1637284" y="1252579"/>
            <a:ext cx="14683981" cy="8365208"/>
            <a:chOff x="0" y="0"/>
            <a:chExt cx="2835716" cy="1615458"/>
          </a:xfrm>
        </p:grpSpPr>
        <p:sp>
          <p:nvSpPr>
            <p:cNvPr id="5" name="Freeform 5"/>
            <p:cNvSpPr/>
            <p:nvPr/>
          </p:nvSpPr>
          <p:spPr>
            <a:xfrm>
              <a:off x="0" y="0"/>
              <a:ext cx="2835716" cy="1615458"/>
            </a:xfrm>
            <a:custGeom>
              <a:avLst/>
              <a:gdLst/>
              <a:ahLst/>
              <a:cxnLst/>
              <a:rect l="l" t="t" r="r" b="b"/>
              <a:pathLst>
                <a:path w="2835716" h="1615458">
                  <a:moveTo>
                    <a:pt x="0" y="0"/>
                  </a:moveTo>
                  <a:lnTo>
                    <a:pt x="2835716" y="0"/>
                  </a:lnTo>
                  <a:lnTo>
                    <a:pt x="2835716" y="1615458"/>
                  </a:lnTo>
                  <a:lnTo>
                    <a:pt x="0" y="1615458"/>
                  </a:lnTo>
                  <a:close/>
                </a:path>
              </a:pathLst>
            </a:custGeom>
            <a:solidFill>
              <a:srgbClr val="000000">
                <a:alpha val="0"/>
              </a:srgbClr>
            </a:solidFill>
            <a:ln w="38100" cap="sq">
              <a:solidFill>
                <a:srgbClr val="000000"/>
              </a:solidFill>
              <a:prstDash val="solid"/>
              <a:miter/>
            </a:ln>
          </p:spPr>
        </p:sp>
        <p:sp>
          <p:nvSpPr>
            <p:cNvPr id="6" name="TextBox 6"/>
            <p:cNvSpPr txBox="1"/>
            <p:nvPr/>
          </p:nvSpPr>
          <p:spPr>
            <a:xfrm>
              <a:off x="0" y="-19050"/>
              <a:ext cx="2835716" cy="1634508"/>
            </a:xfrm>
            <a:prstGeom prst="rect">
              <a:avLst/>
            </a:prstGeom>
          </p:spPr>
          <p:txBody>
            <a:bodyPr lIns="50800" tIns="50800" rIns="50800" bIns="50800" rtlCol="0" anchor="ctr"/>
            <a:lstStyle/>
            <a:p>
              <a:pPr algn="ctr">
                <a:lnSpc>
                  <a:spcPts val="2859"/>
                </a:lnSpc>
              </a:pPr>
              <a:endParaRPr/>
            </a:p>
          </p:txBody>
        </p:sp>
      </p:grpSp>
      <p:sp>
        <p:nvSpPr>
          <p:cNvPr id="7" name="TextBox 7"/>
          <p:cNvSpPr txBox="1"/>
          <p:nvPr/>
        </p:nvSpPr>
        <p:spPr>
          <a:xfrm>
            <a:off x="1960034" y="1628469"/>
            <a:ext cx="14038481" cy="7915275"/>
          </a:xfrm>
          <a:prstGeom prst="rect">
            <a:avLst/>
          </a:prstGeom>
        </p:spPr>
        <p:txBody>
          <a:bodyPr lIns="0" tIns="0" rIns="0" bIns="0" rtlCol="0" anchor="t">
            <a:spAutoFit/>
          </a:bodyPr>
          <a:lstStyle/>
          <a:p>
            <a:pPr>
              <a:lnSpc>
                <a:spcPts val="4900"/>
              </a:lnSpc>
            </a:pPr>
            <a:r>
              <a:rPr lang="en-US" sz="4084">
                <a:solidFill>
                  <a:srgbClr val="000000"/>
                </a:solidFill>
                <a:latin typeface="Oswald Bold Italics"/>
              </a:rPr>
              <a:t>ALGORITHMS : </a:t>
            </a:r>
          </a:p>
          <a:p>
            <a:pPr>
              <a:lnSpc>
                <a:spcPts val="4900"/>
              </a:lnSpc>
            </a:pPr>
            <a:endParaRPr lang="en-US" sz="4084">
              <a:solidFill>
                <a:srgbClr val="000000"/>
              </a:solidFill>
              <a:latin typeface="Oswald Bold Italics"/>
            </a:endParaRPr>
          </a:p>
          <a:p>
            <a:pPr>
              <a:lnSpc>
                <a:spcPts val="4900"/>
              </a:lnSpc>
            </a:pPr>
            <a:r>
              <a:rPr lang="en-US" sz="4084">
                <a:solidFill>
                  <a:srgbClr val="000000"/>
                </a:solidFill>
                <a:latin typeface="Oswald Bold Italics"/>
              </a:rPr>
              <a:t> DEPTH-FIRST SEARCH (DFS)</a:t>
            </a:r>
          </a:p>
          <a:p>
            <a:pPr marL="561341" lvl="1" indent="-280670">
              <a:lnSpc>
                <a:spcPts val="3120"/>
              </a:lnSpc>
              <a:buFont typeface="Arial"/>
              <a:buChar char="•"/>
            </a:pPr>
            <a:r>
              <a:rPr lang="en-US" sz="2600">
                <a:solidFill>
                  <a:srgbClr val="000000"/>
                </a:solidFill>
                <a:latin typeface="Lora Bold Italics"/>
              </a:rPr>
              <a:t>DFS explores as far as possible along each branch before backtracking. It starts at a selected node (often called the root node) and explores as far as possible along each branch before backtracking</a:t>
            </a:r>
          </a:p>
          <a:p>
            <a:pPr marL="563552" lvl="1" indent="-281776">
              <a:lnSpc>
                <a:spcPts val="3132"/>
              </a:lnSpc>
              <a:buFont typeface="Arial"/>
              <a:buChar char="•"/>
            </a:pPr>
            <a:r>
              <a:rPr lang="en-US" sz="2610">
                <a:solidFill>
                  <a:srgbClr val="000000"/>
                </a:solidFill>
                <a:latin typeface="Lora Bold Italics"/>
              </a:rPr>
              <a:t>It uses a stack data structure to keep track of the nodes to visit.</a:t>
            </a:r>
          </a:p>
          <a:p>
            <a:pPr marL="563552" lvl="1" indent="-281776">
              <a:lnSpc>
                <a:spcPts val="3132"/>
              </a:lnSpc>
              <a:buFont typeface="Arial"/>
              <a:buChar char="•"/>
            </a:pPr>
            <a:r>
              <a:rPr lang="en-US" sz="2610">
                <a:solidFill>
                  <a:srgbClr val="000000"/>
                </a:solidFill>
                <a:latin typeface="Lora Bold Italics"/>
              </a:rPr>
              <a:t>DFS is often implemented recursively, where it explores a node's children recursively until it reaches a leaf node, then backtracks and continues the process.</a:t>
            </a:r>
          </a:p>
          <a:p>
            <a:pPr>
              <a:lnSpc>
                <a:spcPts val="2652"/>
              </a:lnSpc>
            </a:pPr>
            <a:endParaRPr lang="en-US" sz="2610">
              <a:solidFill>
                <a:srgbClr val="000000"/>
              </a:solidFill>
              <a:latin typeface="Lora Bold Italics"/>
            </a:endParaRPr>
          </a:p>
          <a:p>
            <a:pPr>
              <a:lnSpc>
                <a:spcPts val="4895"/>
              </a:lnSpc>
            </a:pPr>
            <a:r>
              <a:rPr lang="en-US" sz="4079">
                <a:solidFill>
                  <a:srgbClr val="000000"/>
                </a:solidFill>
                <a:latin typeface="Lora Bold"/>
              </a:rPr>
              <a:t> BREADTH-FIRST SEARCH (BFS)</a:t>
            </a:r>
          </a:p>
          <a:p>
            <a:pPr marL="561341" lvl="1" indent="-280670">
              <a:lnSpc>
                <a:spcPts val="3120"/>
              </a:lnSpc>
              <a:buFont typeface="Arial"/>
              <a:buChar char="•"/>
            </a:pPr>
            <a:r>
              <a:rPr lang="en-US" sz="2600">
                <a:solidFill>
                  <a:srgbClr val="000000"/>
                </a:solidFill>
                <a:latin typeface="Lora Bold"/>
              </a:rPr>
              <a:t>BFS EXPLORES ALL NEIGHBOR NODES AT THE PRESENT DEPTH PRIOR TO MOVING ON TO NODES AT THE NEXT DEPTH LEVEL.</a:t>
            </a:r>
          </a:p>
          <a:p>
            <a:pPr marL="561341" lvl="1" indent="-280670">
              <a:lnSpc>
                <a:spcPts val="3120"/>
              </a:lnSpc>
              <a:buFont typeface="Arial"/>
              <a:buChar char="•"/>
            </a:pPr>
            <a:r>
              <a:rPr lang="en-US" sz="2600">
                <a:solidFill>
                  <a:srgbClr val="000000"/>
                </a:solidFill>
                <a:latin typeface="Lora Bold"/>
              </a:rPr>
              <a:t>It uses a queue data structure to keep track of the nodes to visit.</a:t>
            </a:r>
          </a:p>
          <a:p>
            <a:pPr marL="561341" lvl="1" indent="-280670">
              <a:lnSpc>
                <a:spcPts val="3120"/>
              </a:lnSpc>
              <a:buFont typeface="Arial"/>
              <a:buChar char="•"/>
            </a:pPr>
            <a:r>
              <a:rPr lang="en-US" sz="2600">
                <a:solidFill>
                  <a:srgbClr val="000000"/>
                </a:solidFill>
                <a:latin typeface="Lora Bold"/>
              </a:rPr>
              <a:t>BFS starts at a selected node (often called the root node) and explores all of its neighbors at the present depth level before moving on to the nodes at the next depth level.</a:t>
            </a:r>
          </a:p>
          <a:p>
            <a:pPr algn="l">
              <a:lnSpc>
                <a:spcPts val="3120"/>
              </a:lnSpc>
            </a:pPr>
            <a:endParaRPr lang="en-US" sz="2600">
              <a:solidFill>
                <a:srgbClr val="000000"/>
              </a:solidFill>
              <a:latin typeface="Lora Bo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
        <p:cNvGrpSpPr/>
        <p:nvPr/>
      </p:nvGrpSpPr>
      <p:grpSpPr>
        <a:xfrm>
          <a:off x="0" y="0"/>
          <a:ext cx="0" cy="0"/>
          <a:chOff x="0" y="0"/>
          <a:chExt cx="0" cy="0"/>
        </a:xfrm>
      </p:grpSpPr>
      <p:sp>
        <p:nvSpPr>
          <p:cNvPr id="2" name="Freeform 2"/>
          <p:cNvSpPr/>
          <p:nvPr/>
        </p:nvSpPr>
        <p:spPr>
          <a:xfrm>
            <a:off x="-4825425" y="-5473315"/>
            <a:ext cx="9022634" cy="9258300"/>
          </a:xfrm>
          <a:custGeom>
            <a:avLst/>
            <a:gdLst/>
            <a:ahLst/>
            <a:cxnLst/>
            <a:rect l="l" t="t" r="r" b="b"/>
            <a:pathLst>
              <a:path w="9022634" h="9258300">
                <a:moveTo>
                  <a:pt x="0" y="0"/>
                </a:moveTo>
                <a:lnTo>
                  <a:pt x="9022634" y="0"/>
                </a:lnTo>
                <a:lnTo>
                  <a:pt x="9022634" y="9258300"/>
                </a:lnTo>
                <a:lnTo>
                  <a:pt x="0" y="92583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3" name="Freeform 3"/>
          <p:cNvSpPr/>
          <p:nvPr/>
        </p:nvSpPr>
        <p:spPr>
          <a:xfrm rot="7659121">
            <a:off x="15666314" y="5860558"/>
            <a:ext cx="7629294" cy="7828566"/>
          </a:xfrm>
          <a:custGeom>
            <a:avLst/>
            <a:gdLst/>
            <a:ahLst/>
            <a:cxnLst/>
            <a:rect l="l" t="t" r="r" b="b"/>
            <a:pathLst>
              <a:path w="7629294" h="7828566">
                <a:moveTo>
                  <a:pt x="0" y="0"/>
                </a:moveTo>
                <a:lnTo>
                  <a:pt x="7629294" y="0"/>
                </a:lnTo>
                <a:lnTo>
                  <a:pt x="7629294" y="7828566"/>
                </a:lnTo>
                <a:lnTo>
                  <a:pt x="0" y="782856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grpSp>
        <p:nvGrpSpPr>
          <p:cNvPr id="4" name="Group 4"/>
          <p:cNvGrpSpPr/>
          <p:nvPr/>
        </p:nvGrpSpPr>
        <p:grpSpPr>
          <a:xfrm>
            <a:off x="1028700" y="1252579"/>
            <a:ext cx="15645937" cy="8365208"/>
            <a:chOff x="0" y="0"/>
            <a:chExt cx="3021485" cy="1615458"/>
          </a:xfrm>
        </p:grpSpPr>
        <p:sp>
          <p:nvSpPr>
            <p:cNvPr id="5" name="Freeform 5"/>
            <p:cNvSpPr/>
            <p:nvPr/>
          </p:nvSpPr>
          <p:spPr>
            <a:xfrm>
              <a:off x="0" y="0"/>
              <a:ext cx="3021485" cy="1615458"/>
            </a:xfrm>
            <a:custGeom>
              <a:avLst/>
              <a:gdLst/>
              <a:ahLst/>
              <a:cxnLst/>
              <a:rect l="l" t="t" r="r" b="b"/>
              <a:pathLst>
                <a:path w="3021485" h="1615458">
                  <a:moveTo>
                    <a:pt x="0" y="0"/>
                  </a:moveTo>
                  <a:lnTo>
                    <a:pt x="3021485" y="0"/>
                  </a:lnTo>
                  <a:lnTo>
                    <a:pt x="3021485" y="1615458"/>
                  </a:lnTo>
                  <a:lnTo>
                    <a:pt x="0" y="1615458"/>
                  </a:lnTo>
                  <a:close/>
                </a:path>
              </a:pathLst>
            </a:custGeom>
            <a:solidFill>
              <a:srgbClr val="000000">
                <a:alpha val="0"/>
              </a:srgbClr>
            </a:solidFill>
            <a:ln w="38100" cap="sq">
              <a:solidFill>
                <a:srgbClr val="000000"/>
              </a:solidFill>
              <a:prstDash val="solid"/>
              <a:miter/>
            </a:ln>
          </p:spPr>
        </p:sp>
        <p:sp>
          <p:nvSpPr>
            <p:cNvPr id="6" name="TextBox 6"/>
            <p:cNvSpPr txBox="1"/>
            <p:nvPr/>
          </p:nvSpPr>
          <p:spPr>
            <a:xfrm>
              <a:off x="0" y="-19050"/>
              <a:ext cx="3021485" cy="1634508"/>
            </a:xfrm>
            <a:prstGeom prst="rect">
              <a:avLst/>
            </a:prstGeom>
          </p:spPr>
          <p:txBody>
            <a:bodyPr lIns="50800" tIns="50800" rIns="50800" bIns="50800" rtlCol="0" anchor="ctr"/>
            <a:lstStyle/>
            <a:p>
              <a:pPr algn="ctr">
                <a:lnSpc>
                  <a:spcPts val="2859"/>
                </a:lnSpc>
              </a:pPr>
              <a:endParaRPr/>
            </a:p>
          </p:txBody>
        </p:sp>
      </p:grpSp>
      <p:sp>
        <p:nvSpPr>
          <p:cNvPr id="7" name="TextBox 7"/>
          <p:cNvSpPr txBox="1"/>
          <p:nvPr/>
        </p:nvSpPr>
        <p:spPr>
          <a:xfrm>
            <a:off x="1813970" y="1618139"/>
            <a:ext cx="14321919" cy="1304139"/>
          </a:xfrm>
          <a:prstGeom prst="rect">
            <a:avLst/>
          </a:prstGeom>
        </p:spPr>
        <p:txBody>
          <a:bodyPr lIns="0" tIns="0" rIns="0" bIns="0" rtlCol="0" anchor="t">
            <a:spAutoFit/>
          </a:bodyPr>
          <a:lstStyle/>
          <a:p>
            <a:pPr algn="ctr">
              <a:lnSpc>
                <a:spcPts val="5123"/>
              </a:lnSpc>
            </a:pPr>
            <a:r>
              <a:rPr lang="en-US" sz="4269">
                <a:solidFill>
                  <a:srgbClr val="000000"/>
                </a:solidFill>
                <a:latin typeface="Oswald Bold Italics"/>
              </a:rPr>
              <a:t>IMPLEMENTATION IN ZOMATO (MENU BROWSING)</a:t>
            </a:r>
          </a:p>
          <a:p>
            <a:pPr algn="ctr">
              <a:lnSpc>
                <a:spcPts val="5123"/>
              </a:lnSpc>
              <a:spcBef>
                <a:spcPct val="0"/>
              </a:spcBef>
            </a:pPr>
            <a:endParaRPr lang="en-US" sz="4269">
              <a:solidFill>
                <a:srgbClr val="000000"/>
              </a:solidFill>
              <a:latin typeface="Oswald Bold Italics"/>
            </a:endParaRPr>
          </a:p>
        </p:txBody>
      </p:sp>
      <p:sp>
        <p:nvSpPr>
          <p:cNvPr id="8" name="TextBox 8"/>
          <p:cNvSpPr txBox="1"/>
          <p:nvPr/>
        </p:nvSpPr>
        <p:spPr>
          <a:xfrm>
            <a:off x="1244649" y="2518160"/>
            <a:ext cx="15185716" cy="1990725"/>
          </a:xfrm>
          <a:prstGeom prst="rect">
            <a:avLst/>
          </a:prstGeom>
        </p:spPr>
        <p:txBody>
          <a:bodyPr lIns="0" tIns="0" rIns="0" bIns="0" rtlCol="0" anchor="t">
            <a:spAutoFit/>
          </a:bodyPr>
          <a:lstStyle/>
          <a:p>
            <a:pPr>
              <a:lnSpc>
                <a:spcPts val="2879"/>
              </a:lnSpc>
            </a:pPr>
            <a:r>
              <a:rPr lang="en-US" sz="2400">
                <a:solidFill>
                  <a:srgbClr val="000000"/>
                </a:solidFill>
                <a:latin typeface="Lora Bold"/>
              </a:rPr>
              <a:t>These traversal algorithms can be used to navigate through the hierarchical tree structure of menus. They enable efficient exploration of menu categories and subcategories, ensuring that users can easily browse through the menu options.</a:t>
            </a:r>
          </a:p>
          <a:p>
            <a:pPr>
              <a:lnSpc>
                <a:spcPts val="2879"/>
              </a:lnSpc>
            </a:pPr>
            <a:endParaRPr lang="en-US" sz="2400">
              <a:solidFill>
                <a:srgbClr val="000000"/>
              </a:solidFill>
              <a:latin typeface="Lora Bold"/>
            </a:endParaRPr>
          </a:p>
          <a:p>
            <a:pPr>
              <a:lnSpc>
                <a:spcPts val="2879"/>
              </a:lnSpc>
            </a:pPr>
            <a:endParaRPr lang="en-US" sz="2400">
              <a:solidFill>
                <a:srgbClr val="000000"/>
              </a:solidFill>
              <a:latin typeface="Lora Bold"/>
            </a:endParaRPr>
          </a:p>
          <a:p>
            <a:pPr algn="ctr">
              <a:lnSpc>
                <a:spcPts val="1555"/>
              </a:lnSpc>
              <a:spcBef>
                <a:spcPct val="0"/>
              </a:spcBef>
            </a:pPr>
            <a:endParaRPr lang="en-US" sz="2400">
              <a:solidFill>
                <a:srgbClr val="000000"/>
              </a:solidFill>
              <a:latin typeface="Lora Bold"/>
            </a:endParaRPr>
          </a:p>
        </p:txBody>
      </p:sp>
      <p:sp>
        <p:nvSpPr>
          <p:cNvPr id="9" name="TextBox 9"/>
          <p:cNvSpPr txBox="1"/>
          <p:nvPr/>
        </p:nvSpPr>
        <p:spPr>
          <a:xfrm>
            <a:off x="1244649" y="3794510"/>
            <a:ext cx="15185716" cy="5851525"/>
          </a:xfrm>
          <a:prstGeom prst="rect">
            <a:avLst/>
          </a:prstGeom>
        </p:spPr>
        <p:txBody>
          <a:bodyPr lIns="0" tIns="0" rIns="0" bIns="0" rtlCol="0" anchor="t">
            <a:spAutoFit/>
          </a:bodyPr>
          <a:lstStyle/>
          <a:p>
            <a:pPr marL="518160" lvl="1" indent="-259080">
              <a:lnSpc>
                <a:spcPts val="2879"/>
              </a:lnSpc>
              <a:buFont typeface="Arial"/>
              <a:buChar char="•"/>
            </a:pPr>
            <a:r>
              <a:rPr lang="en-US" sz="2400" u="sng">
                <a:solidFill>
                  <a:srgbClr val="000000"/>
                </a:solidFill>
                <a:latin typeface="Lora Bold Italics"/>
              </a:rPr>
              <a:t>DFS Implementation:</a:t>
            </a:r>
          </a:p>
          <a:p>
            <a:pPr marL="518160" lvl="1" indent="-259080">
              <a:lnSpc>
                <a:spcPts val="2879"/>
              </a:lnSpc>
              <a:buFont typeface="Arial"/>
              <a:buChar char="•"/>
            </a:pPr>
            <a:r>
              <a:rPr lang="en-US" sz="2400">
                <a:solidFill>
                  <a:srgbClr val="000000"/>
                </a:solidFill>
                <a:latin typeface="Lora Bold Italics"/>
              </a:rPr>
              <a:t>The user selects the "Pasta" category from the menu.</a:t>
            </a:r>
          </a:p>
          <a:p>
            <a:pPr>
              <a:lnSpc>
                <a:spcPts val="2879"/>
              </a:lnSpc>
            </a:pPr>
            <a:endParaRPr lang="en-US" sz="2400">
              <a:solidFill>
                <a:srgbClr val="000000"/>
              </a:solidFill>
              <a:latin typeface="Lora Bold Italics"/>
            </a:endParaRPr>
          </a:p>
          <a:p>
            <a:pPr marL="518160" lvl="1" indent="-259080">
              <a:lnSpc>
                <a:spcPts val="2879"/>
              </a:lnSpc>
              <a:buFont typeface="Arial"/>
              <a:buChar char="•"/>
            </a:pPr>
            <a:r>
              <a:rPr lang="en-US" sz="2400">
                <a:solidFill>
                  <a:srgbClr val="000000"/>
                </a:solidFill>
                <a:latin typeface="Lora Bold Italics"/>
              </a:rPr>
              <a:t>Zomato employs the Depth-First Search (DFS) algorithm to explore the "Pasta" category deeply. The DFS algorithm starts by presenting various types of pasta dishes within the selected category.</a:t>
            </a:r>
          </a:p>
          <a:p>
            <a:pPr>
              <a:lnSpc>
                <a:spcPts val="2879"/>
              </a:lnSpc>
            </a:pPr>
            <a:endParaRPr lang="en-US" sz="2400">
              <a:solidFill>
                <a:srgbClr val="000000"/>
              </a:solidFill>
              <a:latin typeface="Lora Bold Italics"/>
            </a:endParaRPr>
          </a:p>
          <a:p>
            <a:pPr marL="518160" lvl="1" indent="-259080">
              <a:lnSpc>
                <a:spcPts val="2879"/>
              </a:lnSpc>
              <a:buFont typeface="Arial"/>
              <a:buChar char="•"/>
            </a:pPr>
            <a:r>
              <a:rPr lang="en-US" sz="2400">
                <a:solidFill>
                  <a:srgbClr val="000000"/>
                </a:solidFill>
                <a:latin typeface="Lora Bold Italics"/>
              </a:rPr>
              <a:t>Within the "Pasta" category, the DFS algorithm explores each subcategory or individual pasta type. For example, it might present options like "Spaghetti," "Fettuccine," "Penne," and so on.</a:t>
            </a:r>
          </a:p>
          <a:p>
            <a:pPr>
              <a:lnSpc>
                <a:spcPts val="2879"/>
              </a:lnSpc>
            </a:pPr>
            <a:endParaRPr lang="en-US" sz="2400">
              <a:solidFill>
                <a:srgbClr val="000000"/>
              </a:solidFill>
              <a:latin typeface="Lora Bold Italics"/>
            </a:endParaRPr>
          </a:p>
          <a:p>
            <a:pPr marL="518160" lvl="1" indent="-259080">
              <a:lnSpc>
                <a:spcPts val="2879"/>
              </a:lnSpc>
              <a:buFont typeface="Arial"/>
              <a:buChar char="•"/>
            </a:pPr>
            <a:r>
              <a:rPr lang="en-US" sz="2400">
                <a:solidFill>
                  <a:srgbClr val="000000"/>
                </a:solidFill>
                <a:latin typeface="Lora Bold Italics"/>
              </a:rPr>
              <a:t>DFS continues its exploration recursively, presenting all available pasta dishes within the selected category before moving on to related subcategories or menu items.</a:t>
            </a:r>
          </a:p>
          <a:p>
            <a:pPr>
              <a:lnSpc>
                <a:spcPts val="2879"/>
              </a:lnSpc>
            </a:pPr>
            <a:endParaRPr lang="en-US" sz="2400">
              <a:solidFill>
                <a:srgbClr val="000000"/>
              </a:solidFill>
              <a:latin typeface="Lora Bold Italics"/>
            </a:endParaRPr>
          </a:p>
          <a:p>
            <a:pPr marL="518160" lvl="1" indent="-259080">
              <a:lnSpc>
                <a:spcPts val="2879"/>
              </a:lnSpc>
              <a:buFont typeface="Arial"/>
              <a:buChar char="•"/>
            </a:pPr>
            <a:r>
              <a:rPr lang="en-US" sz="2400">
                <a:solidFill>
                  <a:srgbClr val="000000"/>
                </a:solidFill>
                <a:latin typeface="Lora Bold Italics"/>
              </a:rPr>
              <a:t>User Experience: The user experiences a deep dive into the "Pasta" category, viewing a comprehensive list of pasta dishes without necessarily seeing items from other categories until the entire "Pasta" category is explored.</a:t>
            </a:r>
          </a:p>
          <a:p>
            <a:pPr>
              <a:lnSpc>
                <a:spcPts val="2879"/>
              </a:lnSpc>
            </a:pPr>
            <a:endParaRPr lang="en-US" sz="2400">
              <a:solidFill>
                <a:srgbClr val="000000"/>
              </a:solidFill>
              <a:latin typeface="Lora Bold Italics"/>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
        <p:cNvGrpSpPr/>
        <p:nvPr/>
      </p:nvGrpSpPr>
      <p:grpSpPr>
        <a:xfrm>
          <a:off x="0" y="0"/>
          <a:ext cx="0" cy="0"/>
          <a:chOff x="0" y="0"/>
          <a:chExt cx="0" cy="0"/>
        </a:xfrm>
      </p:grpSpPr>
      <p:pic>
        <p:nvPicPr>
          <p:cNvPr id="2" name="Picture 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rcRect/>
          <a:stretch>
            <a:fillRect/>
          </a:stretch>
        </p:blipFill>
        <p:spPr>
          <a:xfrm>
            <a:off x="500897" y="281754"/>
            <a:ext cx="17286207" cy="9723491"/>
          </a:xfrm>
          <a:prstGeom prst="rect">
            <a:avLst/>
          </a:prstGeom>
        </p:spPr>
      </p:pic>
    </p:spTree>
  </p:cSld>
  <p:clrMapOvr>
    <a:masterClrMapping/>
  </p:clrMapOvr>
  <p:timing>
    <p:tnLst>
      <p:par>
        <p:cTn id="1" dur="indefinite" restart="never" nodeType="tmRoot">
          <p:childTnLst>
            <p:video>
              <p:cMediaNode vol="100000">
                <p:cTn id="2" fill="hold" display="0">
                  <p:stCondLst>
                    <p:cond delay="indefinite"/>
                  </p:stCondLst>
                </p:cTn>
                <p:tgtEl>
                  <p:spTgt spid="2"/>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
        <p:cNvGrpSpPr/>
        <p:nvPr/>
      </p:nvGrpSpPr>
      <p:grpSpPr>
        <a:xfrm>
          <a:off x="0" y="0"/>
          <a:ext cx="0" cy="0"/>
          <a:chOff x="0" y="0"/>
          <a:chExt cx="0" cy="0"/>
        </a:xfrm>
      </p:grpSpPr>
      <p:sp>
        <p:nvSpPr>
          <p:cNvPr id="2" name="Freeform 2"/>
          <p:cNvSpPr/>
          <p:nvPr/>
        </p:nvSpPr>
        <p:spPr>
          <a:xfrm>
            <a:off x="599181" y="457936"/>
            <a:ext cx="7696611" cy="9458367"/>
          </a:xfrm>
          <a:custGeom>
            <a:avLst/>
            <a:gdLst/>
            <a:ahLst/>
            <a:cxnLst/>
            <a:rect l="l" t="t" r="r" b="b"/>
            <a:pathLst>
              <a:path w="7696611" h="9458367">
                <a:moveTo>
                  <a:pt x="0" y="0"/>
                </a:moveTo>
                <a:lnTo>
                  <a:pt x="7696611" y="0"/>
                </a:lnTo>
                <a:lnTo>
                  <a:pt x="7696611" y="9458367"/>
                </a:lnTo>
                <a:lnTo>
                  <a:pt x="0" y="9458367"/>
                </a:lnTo>
                <a:lnTo>
                  <a:pt x="0" y="0"/>
                </a:lnTo>
                <a:close/>
              </a:path>
            </a:pathLst>
          </a:custGeom>
          <a:blipFill>
            <a:blip r:embed="rId2"/>
            <a:stretch>
              <a:fillRect/>
            </a:stretch>
          </a:blipFill>
        </p:spPr>
      </p:sp>
      <p:sp>
        <p:nvSpPr>
          <p:cNvPr id="3" name="Freeform 3"/>
          <p:cNvSpPr/>
          <p:nvPr/>
        </p:nvSpPr>
        <p:spPr>
          <a:xfrm>
            <a:off x="8894259" y="3175278"/>
            <a:ext cx="9056628" cy="4334167"/>
          </a:xfrm>
          <a:custGeom>
            <a:avLst/>
            <a:gdLst/>
            <a:ahLst/>
            <a:cxnLst/>
            <a:rect l="l" t="t" r="r" b="b"/>
            <a:pathLst>
              <a:path w="9056628" h="4334167">
                <a:moveTo>
                  <a:pt x="0" y="0"/>
                </a:moveTo>
                <a:lnTo>
                  <a:pt x="9056628" y="0"/>
                </a:lnTo>
                <a:lnTo>
                  <a:pt x="9056628" y="4334167"/>
                </a:lnTo>
                <a:lnTo>
                  <a:pt x="0" y="4334167"/>
                </a:lnTo>
                <a:lnTo>
                  <a:pt x="0" y="0"/>
                </a:lnTo>
                <a:close/>
              </a:path>
            </a:pathLst>
          </a:custGeom>
          <a:blipFill>
            <a:blip r:embed="rId3"/>
            <a:stretch>
              <a:fillRect t="-2585" b="-2585"/>
            </a:stretch>
          </a:blipFill>
        </p:spPr>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2F583F9-B6F5-7F66-31D6-684FDE8B383D}"/>
              </a:ext>
            </a:extLst>
          </p:cNvPr>
          <p:cNvPicPr>
            <a:picLocks noChangeAspect="1"/>
          </p:cNvPicPr>
          <p:nvPr/>
        </p:nvPicPr>
        <p:blipFill>
          <a:blip r:embed="rId2"/>
          <a:stretch>
            <a:fillRect/>
          </a:stretch>
        </p:blipFill>
        <p:spPr>
          <a:xfrm>
            <a:off x="609600" y="467936"/>
            <a:ext cx="9673136" cy="9351128"/>
          </a:xfrm>
          <a:prstGeom prst="rect">
            <a:avLst/>
          </a:prstGeom>
        </p:spPr>
      </p:pic>
      <p:sp>
        <p:nvSpPr>
          <p:cNvPr id="6" name="TextBox 5">
            <a:extLst>
              <a:ext uri="{FF2B5EF4-FFF2-40B4-BE49-F238E27FC236}">
                <a16:creationId xmlns:a16="http://schemas.microsoft.com/office/drawing/2014/main" id="{976435CE-B1C9-1B10-154E-DFE5B4414C51}"/>
              </a:ext>
            </a:extLst>
          </p:cNvPr>
          <p:cNvSpPr txBox="1"/>
          <p:nvPr/>
        </p:nvSpPr>
        <p:spPr>
          <a:xfrm>
            <a:off x="11277600" y="3086100"/>
            <a:ext cx="5410200" cy="1323439"/>
          </a:xfrm>
          <a:prstGeom prst="rect">
            <a:avLst/>
          </a:prstGeom>
          <a:noFill/>
        </p:spPr>
        <p:txBody>
          <a:bodyPr wrap="square" rtlCol="0">
            <a:spAutoFit/>
          </a:bodyPr>
          <a:lstStyle/>
          <a:p>
            <a:r>
              <a:rPr lang="en-US" sz="4000" b="1" dirty="0"/>
              <a:t>This is how backtracking and traversal works</a:t>
            </a:r>
            <a:endParaRPr lang="en-IN" sz="4000" b="1" dirty="0"/>
          </a:p>
        </p:txBody>
      </p:sp>
    </p:spTree>
    <p:extLst>
      <p:ext uri="{BB962C8B-B14F-4D97-AF65-F5344CB8AC3E}">
        <p14:creationId xmlns:p14="http://schemas.microsoft.com/office/powerpoint/2010/main" val="37446000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
        <p:cNvGrpSpPr/>
        <p:nvPr/>
      </p:nvGrpSpPr>
      <p:grpSpPr>
        <a:xfrm>
          <a:off x="0" y="0"/>
          <a:ext cx="0" cy="0"/>
          <a:chOff x="0" y="0"/>
          <a:chExt cx="0" cy="0"/>
        </a:xfrm>
      </p:grpSpPr>
      <p:grpSp>
        <p:nvGrpSpPr>
          <p:cNvPr id="2" name="Group 2"/>
          <p:cNvGrpSpPr/>
          <p:nvPr/>
        </p:nvGrpSpPr>
        <p:grpSpPr>
          <a:xfrm>
            <a:off x="1028700" y="1252579"/>
            <a:ext cx="15645937" cy="8365208"/>
            <a:chOff x="0" y="0"/>
            <a:chExt cx="3021485" cy="1615458"/>
          </a:xfrm>
        </p:grpSpPr>
        <p:sp>
          <p:nvSpPr>
            <p:cNvPr id="3" name="Freeform 3"/>
            <p:cNvSpPr/>
            <p:nvPr/>
          </p:nvSpPr>
          <p:spPr>
            <a:xfrm>
              <a:off x="0" y="0"/>
              <a:ext cx="3021485" cy="1615458"/>
            </a:xfrm>
            <a:custGeom>
              <a:avLst/>
              <a:gdLst/>
              <a:ahLst/>
              <a:cxnLst/>
              <a:rect l="l" t="t" r="r" b="b"/>
              <a:pathLst>
                <a:path w="3021485" h="1615458">
                  <a:moveTo>
                    <a:pt x="0" y="0"/>
                  </a:moveTo>
                  <a:lnTo>
                    <a:pt x="3021485" y="0"/>
                  </a:lnTo>
                  <a:lnTo>
                    <a:pt x="3021485" y="1615458"/>
                  </a:lnTo>
                  <a:lnTo>
                    <a:pt x="0" y="1615458"/>
                  </a:lnTo>
                  <a:close/>
                </a:path>
              </a:pathLst>
            </a:custGeom>
            <a:solidFill>
              <a:srgbClr val="000000">
                <a:alpha val="0"/>
              </a:srgbClr>
            </a:solidFill>
            <a:ln w="38100" cap="sq">
              <a:solidFill>
                <a:srgbClr val="000000"/>
              </a:solidFill>
              <a:prstDash val="solid"/>
              <a:miter/>
            </a:ln>
          </p:spPr>
        </p:sp>
        <p:sp>
          <p:nvSpPr>
            <p:cNvPr id="4" name="TextBox 4"/>
            <p:cNvSpPr txBox="1"/>
            <p:nvPr/>
          </p:nvSpPr>
          <p:spPr>
            <a:xfrm>
              <a:off x="0" y="-19050"/>
              <a:ext cx="3021485" cy="1634508"/>
            </a:xfrm>
            <a:prstGeom prst="rect">
              <a:avLst/>
            </a:prstGeom>
          </p:spPr>
          <p:txBody>
            <a:bodyPr lIns="50800" tIns="50800" rIns="50800" bIns="50800" rtlCol="0" anchor="ctr"/>
            <a:lstStyle/>
            <a:p>
              <a:pPr algn="ctr">
                <a:lnSpc>
                  <a:spcPts val="2859"/>
                </a:lnSpc>
              </a:pPr>
              <a:endParaRPr/>
            </a:p>
          </p:txBody>
        </p:sp>
      </p:grpSp>
      <p:sp>
        <p:nvSpPr>
          <p:cNvPr id="5" name="TextBox 5"/>
          <p:cNvSpPr txBox="1"/>
          <p:nvPr/>
        </p:nvSpPr>
        <p:spPr>
          <a:xfrm>
            <a:off x="1258810" y="2341760"/>
            <a:ext cx="15185716" cy="5121275"/>
          </a:xfrm>
          <a:prstGeom prst="rect">
            <a:avLst/>
          </a:prstGeom>
        </p:spPr>
        <p:txBody>
          <a:bodyPr lIns="0" tIns="0" rIns="0" bIns="0" rtlCol="0" anchor="t">
            <a:spAutoFit/>
          </a:bodyPr>
          <a:lstStyle/>
          <a:p>
            <a:pPr marL="518160" lvl="1" indent="-259080">
              <a:lnSpc>
                <a:spcPts val="2879"/>
              </a:lnSpc>
              <a:buFont typeface="Arial"/>
              <a:buChar char="•"/>
            </a:pPr>
            <a:r>
              <a:rPr lang="en-US" sz="2400" u="sng">
                <a:solidFill>
                  <a:srgbClr val="000000"/>
                </a:solidFill>
                <a:latin typeface="Lora Bold Italics"/>
              </a:rPr>
              <a:t>BFS Implementation</a:t>
            </a:r>
          </a:p>
          <a:p>
            <a:pPr marL="518160" lvl="1" indent="-259080">
              <a:lnSpc>
                <a:spcPts val="2879"/>
              </a:lnSpc>
              <a:buFont typeface="Arial"/>
              <a:buChar char="•"/>
            </a:pPr>
            <a:r>
              <a:rPr lang="en-US" sz="2400">
                <a:solidFill>
                  <a:srgbClr val="000000"/>
                </a:solidFill>
                <a:latin typeface="Lora Bold Italics"/>
              </a:rPr>
              <a:t>Another user selects the "Appetizers" category from the menu.</a:t>
            </a:r>
          </a:p>
          <a:p>
            <a:pPr>
              <a:lnSpc>
                <a:spcPts val="2879"/>
              </a:lnSpc>
            </a:pPr>
            <a:endParaRPr lang="en-US" sz="2400">
              <a:solidFill>
                <a:srgbClr val="000000"/>
              </a:solidFill>
              <a:latin typeface="Lora Bold Italics"/>
            </a:endParaRPr>
          </a:p>
          <a:p>
            <a:pPr marL="518160" lvl="1" indent="-259080">
              <a:lnSpc>
                <a:spcPts val="2879"/>
              </a:lnSpc>
              <a:buFont typeface="Arial"/>
              <a:buChar char="•"/>
            </a:pPr>
            <a:r>
              <a:rPr lang="en-US" sz="2400">
                <a:solidFill>
                  <a:srgbClr val="000000"/>
                </a:solidFill>
                <a:latin typeface="Lora Bold Italics"/>
              </a:rPr>
              <a:t>Zomato utilizes the Breadth-First Search (BFS) algorithm to systematically display all available appetizers. Unlike DFS, BFS moves horizontally across categories before delving deeper.</a:t>
            </a:r>
          </a:p>
          <a:p>
            <a:pPr>
              <a:lnSpc>
                <a:spcPts val="2879"/>
              </a:lnSpc>
            </a:pPr>
            <a:endParaRPr lang="en-US" sz="2400">
              <a:solidFill>
                <a:srgbClr val="000000"/>
              </a:solidFill>
              <a:latin typeface="Lora Bold Italics"/>
            </a:endParaRPr>
          </a:p>
          <a:p>
            <a:pPr marL="518160" lvl="1" indent="-259080">
              <a:lnSpc>
                <a:spcPts val="2879"/>
              </a:lnSpc>
              <a:buFont typeface="Arial"/>
              <a:buChar char="•"/>
            </a:pPr>
            <a:r>
              <a:rPr lang="en-US" sz="2400">
                <a:solidFill>
                  <a:srgbClr val="000000"/>
                </a:solidFill>
                <a:latin typeface="Lora Bold Italics"/>
              </a:rPr>
              <a:t>In the "Appetizers" category, Zomato starts by presenting all immediate subcategories or individual appetizer items. For example, it might show "Bruschetta," "Mozzarella Sticks," and "Chicken Wings."</a:t>
            </a:r>
          </a:p>
          <a:p>
            <a:pPr>
              <a:lnSpc>
                <a:spcPts val="2879"/>
              </a:lnSpc>
            </a:pPr>
            <a:endParaRPr lang="en-US" sz="2400">
              <a:solidFill>
                <a:srgbClr val="000000"/>
              </a:solidFill>
              <a:latin typeface="Lora Bold Italics"/>
            </a:endParaRPr>
          </a:p>
          <a:p>
            <a:pPr marL="518160" lvl="1" indent="-259080">
              <a:lnSpc>
                <a:spcPts val="2879"/>
              </a:lnSpc>
              <a:buFont typeface="Arial"/>
              <a:buChar char="•"/>
            </a:pPr>
            <a:r>
              <a:rPr lang="en-US" sz="2400">
                <a:solidFill>
                  <a:srgbClr val="000000"/>
                </a:solidFill>
                <a:latin typeface="Lora Bold Italics"/>
              </a:rPr>
              <a:t>After presenting the initial set of items within the "Appetizers" category, BFS systematically moves to other related categories, presenting items from each category one level at a time.</a:t>
            </a:r>
          </a:p>
          <a:p>
            <a:pPr>
              <a:lnSpc>
                <a:spcPts val="2879"/>
              </a:lnSpc>
            </a:pPr>
            <a:endParaRPr lang="en-US" sz="2400">
              <a:solidFill>
                <a:srgbClr val="000000"/>
              </a:solidFill>
              <a:latin typeface="Lora Bold Italics"/>
            </a:endParaRPr>
          </a:p>
          <a:p>
            <a:pPr marL="518160" lvl="1" indent="-259080">
              <a:lnSpc>
                <a:spcPts val="2879"/>
              </a:lnSpc>
              <a:buFont typeface="Arial"/>
              <a:buChar char="•"/>
            </a:pPr>
            <a:r>
              <a:rPr lang="en-US" sz="2400">
                <a:solidFill>
                  <a:srgbClr val="000000"/>
                </a:solidFill>
                <a:latin typeface="Lora Bold Italics"/>
              </a:rPr>
              <a:t>The user experiences a systematic exploration of the "Appetizers" category and related categories, allowing them to view a variety of appetizers before moving on to other sections of the menu.</a:t>
            </a:r>
          </a:p>
        </p:txBody>
      </p:sp>
      <p:sp>
        <p:nvSpPr>
          <p:cNvPr id="6" name="Freeform 6"/>
          <p:cNvSpPr/>
          <p:nvPr/>
        </p:nvSpPr>
        <p:spPr>
          <a:xfrm>
            <a:off x="-4825425" y="-5473315"/>
            <a:ext cx="9022634" cy="9258300"/>
          </a:xfrm>
          <a:custGeom>
            <a:avLst/>
            <a:gdLst/>
            <a:ahLst/>
            <a:cxnLst/>
            <a:rect l="l" t="t" r="r" b="b"/>
            <a:pathLst>
              <a:path w="9022634" h="9258300">
                <a:moveTo>
                  <a:pt x="0" y="0"/>
                </a:moveTo>
                <a:lnTo>
                  <a:pt x="9022634" y="0"/>
                </a:lnTo>
                <a:lnTo>
                  <a:pt x="9022634" y="9258300"/>
                </a:lnTo>
                <a:lnTo>
                  <a:pt x="0" y="9258300"/>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
        <p:nvSpPr>
          <p:cNvPr id="7" name="Freeform 7"/>
          <p:cNvSpPr/>
          <p:nvPr/>
        </p:nvSpPr>
        <p:spPr>
          <a:xfrm rot="7659121">
            <a:off x="15666314" y="5860558"/>
            <a:ext cx="7629294" cy="7828566"/>
          </a:xfrm>
          <a:custGeom>
            <a:avLst/>
            <a:gdLst/>
            <a:ahLst/>
            <a:cxnLst/>
            <a:rect l="l" t="t" r="r" b="b"/>
            <a:pathLst>
              <a:path w="7629294" h="7828566">
                <a:moveTo>
                  <a:pt x="0" y="0"/>
                </a:moveTo>
                <a:lnTo>
                  <a:pt x="7629294" y="0"/>
                </a:lnTo>
                <a:lnTo>
                  <a:pt x="7629294" y="7828566"/>
                </a:lnTo>
                <a:lnTo>
                  <a:pt x="0" y="7828566"/>
                </a:lnTo>
                <a:lnTo>
                  <a:pt x="0" y="0"/>
                </a:lnTo>
                <a:close/>
              </a:path>
            </a:pathLst>
          </a:custGeom>
          <a:blipFill>
            <a:blip r:embed="rId2">
              <a:extLst>
                <a:ext uri="{96DAC541-7B7A-43D3-8B79-37D633B846F1}">
                  <asvg:svgBlip xmlns:asvg="http://schemas.microsoft.com/office/drawing/2016/SVG/main" r:embed="rId3"/>
                </a:ext>
              </a:extLst>
            </a:blip>
            <a:stretch>
              <a:fillRect/>
            </a:stretch>
          </a:blipFill>
        </p:spPr>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2F4F5"/>
        </a:solidFill>
        <a:effectLst/>
      </p:bgPr>
    </p:bg>
    <p:spTree>
      <p:nvGrpSpPr>
        <p:cNvPr id="1" name=""/>
        <p:cNvGrpSpPr/>
        <p:nvPr/>
      </p:nvGrpSpPr>
      <p:grpSpPr>
        <a:xfrm>
          <a:off x="0" y="0"/>
          <a:ext cx="0" cy="0"/>
          <a:chOff x="0" y="0"/>
          <a:chExt cx="0" cy="0"/>
        </a:xfrm>
      </p:grpSpPr>
      <p:pic>
        <p:nvPicPr>
          <p:cNvPr id="2" name="Picture 2">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rcRect t="1330" b="1330"/>
          <a:stretch>
            <a:fillRect/>
          </a:stretch>
        </p:blipFill>
        <p:spPr>
          <a:xfrm>
            <a:off x="806909" y="578644"/>
            <a:ext cx="16674181" cy="9129713"/>
          </a:xfrm>
          <a:prstGeom prst="rect">
            <a:avLst/>
          </a:prstGeom>
        </p:spPr>
      </p:pic>
    </p:spTree>
  </p:cSld>
  <p:clrMapOvr>
    <a:masterClrMapping/>
  </p:clrMapOvr>
  <p:timing>
    <p:tnLst>
      <p:par>
        <p:cTn id="1" dur="indefinite" restart="never" nodeType="tmRoot">
          <p:childTnLst>
            <p:video>
              <p:cMediaNode vol="100000">
                <p:cTn id="2" fill="hold" display="0">
                  <p:stCondLst>
                    <p:cond delay="indefinite"/>
                  </p:stCondLst>
                </p:cTn>
                <p:tgtEl>
                  <p:spTgt spid="2"/>
                </p:tgtEl>
              </p:cMediaNode>
            </p:vide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95</TotalTime>
  <Words>1283</Words>
  <Application>Microsoft Office PowerPoint</Application>
  <PresentationFormat>Custom</PresentationFormat>
  <Paragraphs>112</Paragraphs>
  <Slides>17</Slides>
  <Notes>0</Notes>
  <HiddenSlides>0</HiddenSlides>
  <MMClips>2</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17</vt:i4>
      </vt:variant>
    </vt:vector>
  </HeadingPairs>
  <TitlesOfParts>
    <vt:vector size="26" baseType="lpstr">
      <vt:lpstr>Lora Bold Italics</vt:lpstr>
      <vt:lpstr>Bukhari Script Bold</vt:lpstr>
      <vt:lpstr>Arial</vt:lpstr>
      <vt:lpstr>DM Sans</vt:lpstr>
      <vt:lpstr>Calibri</vt:lpstr>
      <vt:lpstr>Lora Bold</vt:lpstr>
      <vt:lpstr>Oswald Bold Italics</vt:lpstr>
      <vt:lpstr>Oswald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Grey minimalist business project presentation</dc:title>
  <dc:creator>LAVANYA</dc:creator>
  <cp:lastModifiedBy>Lavanya Pakhale</cp:lastModifiedBy>
  <cp:revision>4</cp:revision>
  <dcterms:created xsi:type="dcterms:W3CDTF">2006-08-16T00:00:00Z</dcterms:created>
  <dcterms:modified xsi:type="dcterms:W3CDTF">2024-04-24T19:32:16Z</dcterms:modified>
  <dc:identifier>DAF_OXiWZ9o</dc:identifier>
</cp:coreProperties>
</file>

<file path=docProps/thumbnail.jpeg>
</file>